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912" r:id="rId1"/>
  </p:sldMasterIdLst>
  <p:notesMasterIdLst>
    <p:notesMasterId r:id="rId9"/>
  </p:notesMasterIdLst>
  <p:sldIdLst>
    <p:sldId id="341" r:id="rId2"/>
    <p:sldId id="346" r:id="rId3"/>
    <p:sldId id="347" r:id="rId4"/>
    <p:sldId id="348" r:id="rId5"/>
    <p:sldId id="349" r:id="rId6"/>
    <p:sldId id="350" r:id="rId7"/>
    <p:sldId id="34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633AA09-64FD-4B3D-9396-BB0C20AC2608}">
          <p14:sldIdLst>
            <p14:sldId id="341"/>
          </p14:sldIdLst>
        </p14:section>
        <p14:section name="Раздел без заголовка" id="{CB2FB207-EB47-463F-8734-474C3A11013B}">
          <p14:sldIdLst>
            <p14:sldId id="346"/>
            <p14:sldId id="347"/>
            <p14:sldId id="348"/>
            <p14:sldId id="349"/>
            <p14:sldId id="350"/>
            <p14:sldId id="34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2C12"/>
    <a:srgbClr val="629800"/>
    <a:srgbClr val="00983A"/>
    <a:srgbClr val="296138"/>
    <a:srgbClr val="890000"/>
    <a:srgbClr val="FF7C80"/>
    <a:srgbClr val="3399FF"/>
    <a:srgbClr val="CD27CD"/>
    <a:srgbClr val="2B38DD"/>
    <a:srgbClr val="653F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6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48102C-DFD0-43AC-BB49-4C9DD77D466D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A350CD-72FA-4E0E-83DC-79EE16B4E8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162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A350CD-72FA-4E0E-83DC-79EE16B4E84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396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0B9D4-83CF-4D96-BB97-2DBD29CE81B8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8DA5-5630-4ED8-AFEC-990F1042B4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7381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0B9D4-83CF-4D96-BB97-2DBD29CE81B8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8DA5-5630-4ED8-AFEC-990F1042B4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0567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0B9D4-83CF-4D96-BB97-2DBD29CE81B8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8DA5-5630-4ED8-AFEC-990F1042B4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9938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0B9D4-83CF-4D96-BB97-2DBD29CE81B8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8DA5-5630-4ED8-AFEC-990F1042B4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127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0B9D4-83CF-4D96-BB97-2DBD29CE81B8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8DA5-5630-4ED8-AFEC-990F1042B4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259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0B9D4-83CF-4D96-BB97-2DBD29CE81B8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8DA5-5630-4ED8-AFEC-990F1042B4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8190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0B9D4-83CF-4D96-BB97-2DBD29CE81B8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8DA5-5630-4ED8-AFEC-990F1042B4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4652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0B9D4-83CF-4D96-BB97-2DBD29CE81B8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8DA5-5630-4ED8-AFEC-990F1042B4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097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0B9D4-83CF-4D96-BB97-2DBD29CE81B8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8DA5-5630-4ED8-AFEC-990F1042B4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481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0B9D4-83CF-4D96-BB97-2DBD29CE81B8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8DA5-5630-4ED8-AFEC-990F1042B4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4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0B9D4-83CF-4D96-BB97-2DBD29CE81B8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8DA5-5630-4ED8-AFEC-990F1042B4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124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10B9D4-83CF-4D96-BB97-2DBD29CE81B8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F48DA5-5630-4ED8-AFEC-990F1042B4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549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jpe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microsoft.com/office/2007/relationships/hdphoto" Target="../media/hdphoto5.wdp"/><Relationship Id="rId5" Type="http://schemas.openxmlformats.org/officeDocument/2006/relationships/image" Target="../media/image9.png"/><Relationship Id="rId10" Type="http://schemas.openxmlformats.org/officeDocument/2006/relationships/image" Target="../media/image12.png"/><Relationship Id="rId4" Type="http://schemas.microsoft.com/office/2007/relationships/hdphoto" Target="../media/hdphoto2.wdp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2522" y="0"/>
            <a:ext cx="12254522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724594" y="5010966"/>
            <a:ext cx="5337793" cy="386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36639" y="2288188"/>
            <a:ext cx="60553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Сетевая модель профессиональной ориентации детей-сирот и детей, оставшихся без попечения родителей, с применением онлайн технологий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  <a:p>
            <a:pPr algn="ctr"/>
            <a:b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br>
              <a:rPr lang="ru-RU" sz="1600" dirty="0">
                <a:solidFill>
                  <a:schemeClr val="bg1"/>
                </a:solidFill>
                <a:latin typeface="Montserrat" panose="00000500000000000000" pitchFamily="2" charset="-52"/>
              </a:rPr>
            </a:br>
            <a:endParaRPr lang="ru-RU" sz="1600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77365" y="3797338"/>
            <a:ext cx="5392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Чикильдина Наталья Анатольевна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090139" y="4906380"/>
            <a:ext cx="51666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Заместитель директора по учебной работе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ГБПОУ  «Григорополисский сельскохозяйственный техникум имени атамана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М.И.Платова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260ED1B-16D3-46E1-96E2-BBA063F2C5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4189" y="2105784"/>
            <a:ext cx="2249619" cy="301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146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1" y="0"/>
            <a:ext cx="12183839" cy="6858000"/>
          </a:xfrm>
          <a:prstGeom prst="rect">
            <a:avLst/>
          </a:prstGeom>
        </p:spPr>
      </p:pic>
      <p:sp>
        <p:nvSpPr>
          <p:cNvPr id="19" name="Заголовок 6"/>
          <p:cNvSpPr>
            <a:spLocks noGrp="1"/>
          </p:cNvSpPr>
          <p:nvPr>
            <p:ph type="title"/>
          </p:nvPr>
        </p:nvSpPr>
        <p:spPr>
          <a:xfrm>
            <a:off x="1604577" y="454617"/>
            <a:ext cx="8944494" cy="632402"/>
          </a:xfrm>
        </p:spPr>
        <p:txBody>
          <a:bodyPr>
            <a:noAutofit/>
          </a:bodyPr>
          <a:lstStyle/>
          <a:p>
            <a:pPr algn="ctr" eaLnBrk="0" fontAlgn="base" hangingPunct="0">
              <a:lnSpc>
                <a:spcPct val="100000"/>
              </a:lnSpc>
              <a:spcAft>
                <a:spcPct val="0"/>
              </a:spcAft>
              <a:defRPr/>
            </a:pPr>
            <a:r>
              <a:rPr lang="ru-RU" sz="2000" dirty="0">
                <a:solidFill>
                  <a:srgbClr val="629800"/>
                </a:solidFill>
                <a:latin typeface="Century Gothic" panose="020B0502020202020204" pitchFamily="34" charset="0"/>
                <a:cs typeface="Times New Roman" pitchFamily="18" charset="0"/>
              </a:rPr>
              <a:t>Ресурсный центр профессиональной ориентации «ВЕКТОР»</a:t>
            </a: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6174C17B-0D61-4432-9DAF-E48F8C565C5E}"/>
              </a:ext>
            </a:extLst>
          </p:cNvPr>
          <p:cNvSpPr/>
          <p:nvPr/>
        </p:nvSpPr>
        <p:spPr>
          <a:xfrm>
            <a:off x="4711159" y="2471936"/>
            <a:ext cx="2533088" cy="785694"/>
          </a:xfrm>
          <a:prstGeom prst="roundRect">
            <a:avLst/>
          </a:prstGeom>
          <a:gradFill>
            <a:gsLst>
              <a:gs pos="0">
                <a:schemeClr val="accent6">
                  <a:lumMod val="110000"/>
                  <a:satMod val="105000"/>
                  <a:tint val="67000"/>
                </a:schemeClr>
              </a:gs>
              <a:gs pos="50000">
                <a:schemeClr val="bg1"/>
              </a:gs>
              <a:gs pos="100000">
                <a:schemeClr val="accent6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Модуль </a:t>
            </a:r>
          </a:p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«Сказки Флоры»</a:t>
            </a:r>
          </a:p>
        </p:txBody>
      </p:sp>
      <p:sp>
        <p:nvSpPr>
          <p:cNvPr id="49" name="Прямоугольник: скругленные углы 48">
            <a:extLst>
              <a:ext uri="{FF2B5EF4-FFF2-40B4-BE49-F238E27FC236}">
                <a16:creationId xmlns:a16="http://schemas.microsoft.com/office/drawing/2014/main" id="{14D43C15-9544-445A-8163-7DA929A045B1}"/>
              </a:ext>
            </a:extLst>
          </p:cNvPr>
          <p:cNvSpPr/>
          <p:nvPr/>
        </p:nvSpPr>
        <p:spPr>
          <a:xfrm>
            <a:off x="6618830" y="4673058"/>
            <a:ext cx="2534400" cy="785694"/>
          </a:xfrm>
          <a:prstGeom prst="roundRect">
            <a:avLst/>
          </a:prstGeom>
          <a:gradFill>
            <a:gsLst>
              <a:gs pos="0">
                <a:schemeClr val="accent6">
                  <a:lumMod val="110000"/>
                  <a:satMod val="105000"/>
                  <a:tint val="67000"/>
                </a:schemeClr>
              </a:gs>
              <a:gs pos="50000">
                <a:schemeClr val="bg1"/>
              </a:gs>
              <a:gs pos="100000">
                <a:schemeClr val="accent6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Модуль </a:t>
            </a:r>
          </a:p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«Волшебная иголочка»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33BA9FCD-6909-4EA6-B3A8-DFAF885829F0}"/>
              </a:ext>
            </a:extLst>
          </p:cNvPr>
          <p:cNvSpPr/>
          <p:nvPr/>
        </p:nvSpPr>
        <p:spPr>
          <a:xfrm>
            <a:off x="1486593" y="2457428"/>
            <a:ext cx="2279074" cy="785695"/>
          </a:xfrm>
          <a:prstGeom prst="roundRect">
            <a:avLst/>
          </a:prstGeom>
          <a:gradFill>
            <a:gsLst>
              <a:gs pos="0">
                <a:schemeClr val="accent6">
                  <a:lumMod val="110000"/>
                  <a:satMod val="105000"/>
                  <a:tint val="67000"/>
                </a:schemeClr>
              </a:gs>
              <a:gs pos="50000">
                <a:schemeClr val="bg1"/>
              </a:gs>
              <a:gs pos="100000">
                <a:schemeClr val="accent6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Модуль «Кулинарные фантазии»</a:t>
            </a:r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9140B355-DE1D-476B-ADFD-2F5E18C2EE64}"/>
              </a:ext>
            </a:extLst>
          </p:cNvPr>
          <p:cNvSpPr/>
          <p:nvPr/>
        </p:nvSpPr>
        <p:spPr>
          <a:xfrm>
            <a:off x="3545446" y="4684569"/>
            <a:ext cx="2534400" cy="785695"/>
          </a:xfrm>
          <a:prstGeom prst="roundRect">
            <a:avLst/>
          </a:prstGeom>
          <a:gradFill>
            <a:gsLst>
              <a:gs pos="0">
                <a:schemeClr val="accent6">
                  <a:lumMod val="110000"/>
                  <a:satMod val="105000"/>
                  <a:tint val="67000"/>
                </a:schemeClr>
              </a:gs>
              <a:gs pos="50000">
                <a:schemeClr val="bg1"/>
              </a:gs>
              <a:gs pos="100000">
                <a:schemeClr val="accent6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Модуль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</a:p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«Ты</a:t>
            </a:r>
            <a:endParaRPr lang="en-US" sz="1600" b="1" dirty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предприниматель»</a:t>
            </a: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CE7ECA59-E0AA-472A-A99F-08DAD0DD0B47}"/>
              </a:ext>
            </a:extLst>
          </p:cNvPr>
          <p:cNvSpPr/>
          <p:nvPr/>
        </p:nvSpPr>
        <p:spPr>
          <a:xfrm>
            <a:off x="8141551" y="2471936"/>
            <a:ext cx="2534401" cy="785694"/>
          </a:xfrm>
          <a:prstGeom prst="roundRect">
            <a:avLst/>
          </a:prstGeom>
          <a:gradFill>
            <a:gsLst>
              <a:gs pos="0">
                <a:schemeClr val="accent6">
                  <a:lumMod val="110000"/>
                  <a:satMod val="105000"/>
                  <a:tint val="67000"/>
                </a:schemeClr>
              </a:gs>
              <a:gs pos="50000">
                <a:schemeClr val="bg1"/>
              </a:gs>
              <a:gs pos="100000">
                <a:schemeClr val="accent6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Модуль </a:t>
            </a:r>
          </a:p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«</a:t>
            </a:r>
            <a:r>
              <a:rPr lang="ru-RU" sz="1600" b="1" dirty="0" err="1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Технарики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1216079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1" y="0"/>
            <a:ext cx="12183839" cy="6858000"/>
          </a:xfrm>
          <a:prstGeom prst="rect">
            <a:avLst/>
          </a:prstGeom>
        </p:spPr>
      </p:pic>
      <p:sp>
        <p:nvSpPr>
          <p:cNvPr id="19" name="Заголовок 6"/>
          <p:cNvSpPr>
            <a:spLocks noGrp="1"/>
          </p:cNvSpPr>
          <p:nvPr>
            <p:ph type="title"/>
          </p:nvPr>
        </p:nvSpPr>
        <p:spPr>
          <a:xfrm>
            <a:off x="1604577" y="454617"/>
            <a:ext cx="8944494" cy="632402"/>
          </a:xfrm>
        </p:spPr>
        <p:txBody>
          <a:bodyPr>
            <a:noAutofit/>
          </a:bodyPr>
          <a:lstStyle/>
          <a:p>
            <a:pPr algn="ctr" eaLnBrk="0" fontAlgn="base" hangingPunct="0">
              <a:lnSpc>
                <a:spcPct val="100000"/>
              </a:lnSpc>
              <a:spcAft>
                <a:spcPct val="0"/>
              </a:spcAft>
              <a:defRPr/>
            </a:pPr>
            <a:r>
              <a:rPr lang="ru-RU" sz="2000" dirty="0">
                <a:solidFill>
                  <a:srgbClr val="629800"/>
                </a:solidFill>
                <a:latin typeface="Century Gothic" panose="020B0502020202020204" pitchFamily="34" charset="0"/>
                <a:cs typeface="Times New Roman" pitchFamily="18" charset="0"/>
              </a:rPr>
              <a:t>Реализация профориентационных модулей</a:t>
            </a:r>
          </a:p>
        </p:txBody>
      </p:sp>
      <p:sp>
        <p:nvSpPr>
          <p:cNvPr id="18" name="AutoShape 4"/>
          <p:cNvSpPr>
            <a:spLocks noChangeArrowheads="1"/>
          </p:cNvSpPr>
          <p:nvPr/>
        </p:nvSpPr>
        <p:spPr bwMode="gray">
          <a:xfrm>
            <a:off x="1834692" y="1913268"/>
            <a:ext cx="6822160" cy="1377778"/>
          </a:xfrm>
          <a:prstGeom prst="roundRect">
            <a:avLst>
              <a:gd name="adj" fmla="val 8097"/>
            </a:avLst>
          </a:prstGeom>
          <a:solidFill>
            <a:schemeClr val="bg1"/>
          </a:solidFill>
          <a:ln w="9525">
            <a:solidFill>
              <a:srgbClr val="333333"/>
            </a:solidFill>
            <a:prstDash val="dash"/>
            <a:round/>
            <a:headEnd/>
            <a:tailEnd/>
          </a:ln>
        </p:spPr>
        <p:txBody>
          <a:bodyPr anchor="ctr"/>
          <a:lstStyle>
            <a:lvl1pPr marL="342900" indent="-3429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marL="0"/>
            <a:r>
              <a:rPr lang="ru-RU" sz="1400" dirty="0">
                <a:solidFill>
                  <a:srgbClr val="1D2C12"/>
                </a:solidFill>
                <a:latin typeface="Century Gothic" panose="020B0502020202020204" pitchFamily="34" charset="0"/>
                <a:ea typeface="+mj-ea"/>
                <a:cs typeface="Times New Roman" pitchFamily="18" charset="0"/>
              </a:rPr>
              <a:t>Проект направлен на комплексное проблем в сфере:</a:t>
            </a:r>
          </a:p>
          <a:p>
            <a:pPr marL="0">
              <a:tabLst>
                <a:tab pos="266700" algn="l"/>
              </a:tabLst>
            </a:pPr>
            <a:r>
              <a:rPr lang="ru-RU" sz="1400" dirty="0">
                <a:solidFill>
                  <a:srgbClr val="1D2C12"/>
                </a:solidFill>
                <a:latin typeface="Century Gothic" panose="020B0502020202020204" pitchFamily="34" charset="0"/>
                <a:ea typeface="+mj-ea"/>
                <a:cs typeface="Times New Roman" pitchFamily="18" charset="0"/>
              </a:rPr>
              <a:t>1)	профессиональной ориентации детей-сирот; </a:t>
            </a:r>
          </a:p>
          <a:p>
            <a:pPr marL="0">
              <a:tabLst>
                <a:tab pos="266700" algn="l"/>
              </a:tabLst>
            </a:pPr>
            <a:r>
              <a:rPr lang="ru-RU" sz="1400" dirty="0">
                <a:solidFill>
                  <a:srgbClr val="1D2C12"/>
                </a:solidFill>
                <a:latin typeface="Century Gothic" panose="020B0502020202020204" pitchFamily="34" charset="0"/>
                <a:ea typeface="+mj-ea"/>
                <a:cs typeface="Times New Roman" pitchFamily="18" charset="0"/>
              </a:rPr>
              <a:t>2)	повышения престижа рабочих профессий и специальностей СПО;</a:t>
            </a:r>
          </a:p>
          <a:p>
            <a:pPr marL="0">
              <a:tabLst>
                <a:tab pos="266700" algn="l"/>
              </a:tabLst>
            </a:pPr>
            <a:r>
              <a:rPr lang="ru-RU" sz="1400" dirty="0">
                <a:solidFill>
                  <a:srgbClr val="1D2C12"/>
                </a:solidFill>
                <a:latin typeface="Century Gothic" panose="020B0502020202020204" pitchFamily="34" charset="0"/>
                <a:ea typeface="+mj-ea"/>
                <a:cs typeface="Times New Roman" pitchFamily="18" charset="0"/>
              </a:rPr>
              <a:t>3) квалифицированной помощи в решении вопросов выбора будущей профессии.</a:t>
            </a:r>
          </a:p>
        </p:txBody>
      </p:sp>
      <p:grpSp>
        <p:nvGrpSpPr>
          <p:cNvPr id="45" name="Группа 44"/>
          <p:cNvGrpSpPr/>
          <p:nvPr/>
        </p:nvGrpSpPr>
        <p:grpSpPr>
          <a:xfrm>
            <a:off x="9314976" y="5265713"/>
            <a:ext cx="2817748" cy="1137670"/>
            <a:chOff x="2406671" y="677122"/>
            <a:chExt cx="2290887" cy="916355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46" name="Нашивка 6"/>
            <p:cNvSpPr/>
            <p:nvPr/>
          </p:nvSpPr>
          <p:spPr>
            <a:xfrm>
              <a:off x="2406671" y="677122"/>
              <a:ext cx="2290887" cy="916355"/>
            </a:xfrm>
            <a:prstGeom prst="cloudCallou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7" name="Нашивка 4"/>
            <p:cNvSpPr/>
            <p:nvPr/>
          </p:nvSpPr>
          <p:spPr>
            <a:xfrm>
              <a:off x="2406672" y="677122"/>
              <a:ext cx="2244654" cy="916355"/>
            </a:xfrm>
            <a:prstGeom prst="cloudCallou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3970" tIns="6985" rIns="0" bIns="6985" spcCol="1270" anchor="ctr"/>
            <a:lstStyle/>
            <a:p>
              <a:pPr algn="ctr" defTabSz="4889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000" dirty="0">
                  <a:latin typeface="Century Gothic" panose="020B0502020202020204" pitchFamily="34" charset="0"/>
                  <a:cs typeface="Times New Roman" panose="02020603050405020304" pitchFamily="18" charset="0"/>
                </a:rPr>
                <a:t>В 2019-2020 гг.</a:t>
              </a:r>
              <a:br>
                <a:rPr lang="ru-RU" sz="1000" dirty="0">
                  <a:latin typeface="Century Gothic" panose="020B0502020202020204" pitchFamily="34" charset="0"/>
                  <a:cs typeface="Times New Roman" panose="02020603050405020304" pitchFamily="18" charset="0"/>
                </a:rPr>
              </a:br>
              <a:r>
                <a:rPr lang="ru-RU" sz="1000" dirty="0">
                  <a:latin typeface="Century Gothic" panose="020B0502020202020204" pitchFamily="34" charset="0"/>
                  <a:cs typeface="Times New Roman" panose="02020603050405020304" pitchFamily="18" charset="0"/>
                </a:rPr>
                <a:t>профориентационные модули посетили 162 воспитанника </a:t>
              </a:r>
              <a:br>
                <a:rPr lang="ru-RU" sz="1000" dirty="0">
                  <a:latin typeface="Century Gothic" panose="020B0502020202020204" pitchFamily="34" charset="0"/>
                  <a:cs typeface="Times New Roman" panose="02020603050405020304" pitchFamily="18" charset="0"/>
                </a:rPr>
              </a:br>
              <a:r>
                <a:rPr lang="ru-RU" sz="1000" dirty="0">
                  <a:latin typeface="Century Gothic" panose="020B0502020202020204" pitchFamily="34" charset="0"/>
                  <a:cs typeface="Times New Roman" panose="02020603050405020304" pitchFamily="18" charset="0"/>
                </a:rPr>
                <a:t>из 16 детских домов Ставропольского края  </a:t>
              </a:r>
            </a:p>
          </p:txBody>
        </p:sp>
      </p:grpSp>
      <p:pic>
        <p:nvPicPr>
          <p:cNvPr id="28" name="Рисунок 23">
            <a:extLst>
              <a:ext uri="{FF2B5EF4-FFF2-40B4-BE49-F238E27FC236}">
                <a16:creationId xmlns:a16="http://schemas.microsoft.com/office/drawing/2014/main" id="{DE630477-E5CB-4F6C-8E62-E2408380940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03838" y="2602157"/>
            <a:ext cx="2440025" cy="1830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Рисунок 21">
            <a:extLst>
              <a:ext uri="{FF2B5EF4-FFF2-40B4-BE49-F238E27FC236}">
                <a16:creationId xmlns:a16="http://schemas.microsoft.com/office/drawing/2014/main" id="{73CF8222-6AC5-4D91-A652-DD6486E569A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3819" y="3875232"/>
            <a:ext cx="2440027" cy="1785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727ABB0-E3FB-4B3C-AE76-943132C8160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3929850" y="5265713"/>
            <a:ext cx="2440027" cy="152454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7C37EDB-9C89-4A09-849D-C9912FD3519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5102" y="3660489"/>
            <a:ext cx="2440027" cy="178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14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1" y="0"/>
            <a:ext cx="12183839" cy="6858000"/>
          </a:xfrm>
          <a:prstGeom prst="rect">
            <a:avLst/>
          </a:prstGeom>
        </p:spPr>
      </p:pic>
      <p:sp>
        <p:nvSpPr>
          <p:cNvPr id="19" name="Заголовок 6"/>
          <p:cNvSpPr>
            <a:spLocks noGrp="1"/>
          </p:cNvSpPr>
          <p:nvPr>
            <p:ph type="title"/>
          </p:nvPr>
        </p:nvSpPr>
        <p:spPr>
          <a:xfrm>
            <a:off x="1514822" y="442260"/>
            <a:ext cx="9170515" cy="632402"/>
          </a:xfrm>
        </p:spPr>
        <p:txBody>
          <a:bodyPr>
            <a:noAutofit/>
          </a:bodyPr>
          <a:lstStyle/>
          <a:p>
            <a:pPr algn="ctr" eaLnBrk="0" fontAlgn="base" hangingPunct="0">
              <a:lnSpc>
                <a:spcPct val="100000"/>
              </a:lnSpc>
              <a:spcAft>
                <a:spcPct val="0"/>
              </a:spcAft>
              <a:defRPr/>
            </a:pPr>
            <a:r>
              <a:rPr lang="ru-RU" sz="2000" dirty="0">
                <a:solidFill>
                  <a:srgbClr val="629800"/>
                </a:solidFill>
                <a:latin typeface="Century Gothic" panose="020B0502020202020204" pitchFamily="34" charset="0"/>
                <a:cs typeface="Times New Roman" pitchFamily="18" charset="0"/>
              </a:rPr>
              <a:t>Серия семинаров для волонтеров</a:t>
            </a:r>
          </a:p>
        </p:txBody>
      </p:sp>
      <p:sp>
        <p:nvSpPr>
          <p:cNvPr id="25" name="AutoShape 4"/>
          <p:cNvSpPr>
            <a:spLocks noChangeArrowheads="1"/>
          </p:cNvSpPr>
          <p:nvPr/>
        </p:nvSpPr>
        <p:spPr bwMode="gray">
          <a:xfrm>
            <a:off x="2932995" y="1262095"/>
            <a:ext cx="6335822" cy="2476614"/>
          </a:xfrm>
          <a:prstGeom prst="roundRect">
            <a:avLst>
              <a:gd name="adj" fmla="val 8097"/>
            </a:avLst>
          </a:prstGeom>
          <a:solidFill>
            <a:srgbClr val="FFFFFF">
              <a:alpha val="70195"/>
            </a:srgbClr>
          </a:solidFill>
          <a:ln w="9525">
            <a:solidFill>
              <a:srgbClr val="333333"/>
            </a:solidFill>
            <a:prstDash val="dash"/>
            <a:round/>
            <a:headEnd/>
            <a:tailEnd/>
          </a:ln>
        </p:spPr>
        <p:txBody>
          <a:bodyPr anchor="ctr"/>
          <a:lstStyle>
            <a:lvl1pPr marL="342900" indent="-3429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marL="0" indent="0"/>
            <a:r>
              <a:rPr lang="ru-RU" altLang="ru-RU" sz="1600" dirty="0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Основы волонтерской деятельности</a:t>
            </a:r>
          </a:p>
          <a:p>
            <a:pPr marL="0" indent="0"/>
            <a:r>
              <a:rPr lang="ru-RU" altLang="ru-RU" sz="1600" dirty="0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Миссия – служение обществу</a:t>
            </a:r>
          </a:p>
          <a:p>
            <a:pPr marL="0" indent="0"/>
            <a:r>
              <a:rPr lang="ru-RU" altLang="ru-RU" sz="1600" dirty="0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Эффективная коммуникация как основа сотрудничества</a:t>
            </a:r>
          </a:p>
          <a:p>
            <a:pPr marL="0" indent="0"/>
            <a:r>
              <a:rPr lang="ru-RU" altLang="ru-RU" sz="1600" dirty="0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Проектная деятельность в работе волонтеров</a:t>
            </a:r>
          </a:p>
          <a:p>
            <a:pPr marL="0" indent="0"/>
            <a:r>
              <a:rPr lang="ru-RU" altLang="ru-RU" sz="1600" dirty="0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Инвестиции в волонтерскую деятельность</a:t>
            </a:r>
          </a:p>
          <a:p>
            <a:pPr marL="0" indent="0"/>
            <a:r>
              <a:rPr lang="ru-RU" altLang="ru-RU" sz="1600" dirty="0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Роль масс-медиа в волонтёрской деятельности</a:t>
            </a:r>
          </a:p>
          <a:p>
            <a:pPr marL="0" indent="0"/>
            <a:r>
              <a:rPr lang="ru-RU" altLang="ru-RU" sz="1600" dirty="0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Волонтерская деятельность в помощь детям-сиротам</a:t>
            </a:r>
          </a:p>
          <a:p>
            <a:pPr marL="0" indent="0"/>
            <a:r>
              <a:rPr lang="ru-RU" altLang="ru-RU" sz="1600" dirty="0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Инклюзивное </a:t>
            </a:r>
            <a:r>
              <a:rPr lang="ru-RU" altLang="ru-RU" sz="1600" dirty="0" err="1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волонтерство</a:t>
            </a:r>
            <a:endParaRPr lang="ru-RU" altLang="ru-RU" sz="1600" dirty="0">
              <a:solidFill>
                <a:srgbClr val="99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  <a:p>
            <a:pPr marL="0" indent="0"/>
            <a:r>
              <a:rPr lang="ru-RU" altLang="ru-RU" sz="1600" dirty="0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Волонтерский навигатор</a:t>
            </a:r>
          </a:p>
        </p:txBody>
      </p:sp>
      <p:pic>
        <p:nvPicPr>
          <p:cNvPr id="14" name="Рисунок 4">
            <a:extLst>
              <a:ext uri="{FF2B5EF4-FFF2-40B4-BE49-F238E27FC236}">
                <a16:creationId xmlns:a16="http://schemas.microsoft.com/office/drawing/2014/main" id="{56666013-357E-4190-8F12-FE97E286F78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082" y="2695268"/>
            <a:ext cx="2645480" cy="1759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Содержимое 3">
            <a:extLst>
              <a:ext uri="{FF2B5EF4-FFF2-40B4-BE49-F238E27FC236}">
                <a16:creationId xmlns:a16="http://schemas.microsoft.com/office/drawing/2014/main" id="{7D36CE83-469B-4BBC-AA90-5218BB92659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357305" y="2711427"/>
            <a:ext cx="2621486" cy="1742882"/>
          </a:xfr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6B82F6-B137-4282-8C38-532BDDC94CE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46514" y="4601497"/>
            <a:ext cx="3017835" cy="213845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D69A478-49F0-414D-ACB0-7DA9F3216E9E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1415" y="3885774"/>
            <a:ext cx="2229169" cy="297222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18E6D7F-5937-4A75-8DC5-541F83306C1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91151" y="4651020"/>
            <a:ext cx="3171028" cy="2050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030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1" y="0"/>
            <a:ext cx="12183839" cy="6858000"/>
          </a:xfrm>
          <a:prstGeom prst="rect">
            <a:avLst/>
          </a:prstGeom>
        </p:spPr>
      </p:pic>
      <p:sp>
        <p:nvSpPr>
          <p:cNvPr id="19" name="Заголовок 6"/>
          <p:cNvSpPr>
            <a:spLocks noGrp="1"/>
          </p:cNvSpPr>
          <p:nvPr>
            <p:ph type="title"/>
          </p:nvPr>
        </p:nvSpPr>
        <p:spPr>
          <a:xfrm>
            <a:off x="1514822" y="442260"/>
            <a:ext cx="9170515" cy="632402"/>
          </a:xfrm>
        </p:spPr>
        <p:txBody>
          <a:bodyPr>
            <a:noAutofit/>
          </a:bodyPr>
          <a:lstStyle/>
          <a:p>
            <a:pPr algn="ctr" eaLnBrk="0" fontAlgn="base" hangingPunct="0">
              <a:lnSpc>
                <a:spcPct val="100000"/>
              </a:lnSpc>
              <a:spcAft>
                <a:spcPct val="0"/>
              </a:spcAft>
              <a:defRPr/>
            </a:pPr>
            <a:r>
              <a:rPr lang="ru-RU" sz="2000" dirty="0">
                <a:solidFill>
                  <a:srgbClr val="629800"/>
                </a:solidFill>
                <a:latin typeface="Century Gothic" panose="020B0502020202020204" pitchFamily="34" charset="0"/>
                <a:cs typeface="Times New Roman" pitchFamily="18" charset="0"/>
              </a:rPr>
              <a:t>Тематическая неделя «Дороги, которые мы выбираем»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CD609C3-42A9-4834-A405-9E80E660F68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685" y="2106161"/>
            <a:ext cx="1989478" cy="163811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C12DFBA-8926-4A65-A8A9-B1B2011A791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7645" y="1957138"/>
            <a:ext cx="1847463" cy="176173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0066F7B-977F-4F27-8730-0C38BDA617A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772" y="3974170"/>
            <a:ext cx="1638703" cy="187626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8A107D5-BBB3-4F3E-B0DF-CCB610F3A18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4963" y="1952415"/>
            <a:ext cx="2749203" cy="1761734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B4367D5A-E938-437C-B748-D769CC69273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6191" y="3973789"/>
            <a:ext cx="1726823" cy="1851244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44C741C0-F110-45B1-8385-257E068A3E4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3398" y="2028128"/>
            <a:ext cx="1855821" cy="167728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1E9D1325-0A1B-4D4E-8C46-6D0BA57F48A1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0300" y="1984986"/>
            <a:ext cx="2312840" cy="173463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DF89B135-A604-4BA1-9DE5-29A0A67BF850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7885" y="3891667"/>
            <a:ext cx="1856543" cy="1933366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8401DFF2-F537-4F8E-9860-584186AEA94B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2075" y="3982593"/>
            <a:ext cx="2761064" cy="1842440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4BB536B8-EF3C-4E95-8DCE-3E9564AE63DF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0730" y="3967781"/>
            <a:ext cx="2510206" cy="1882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291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78" y="-230002"/>
            <a:ext cx="12183839" cy="6858000"/>
          </a:xfrm>
          <a:prstGeom prst="rect">
            <a:avLst/>
          </a:prstGeom>
        </p:spPr>
      </p:pic>
      <p:sp>
        <p:nvSpPr>
          <p:cNvPr id="19" name="Заголовок 6"/>
          <p:cNvSpPr>
            <a:spLocks noGrp="1"/>
          </p:cNvSpPr>
          <p:nvPr>
            <p:ph type="title"/>
          </p:nvPr>
        </p:nvSpPr>
        <p:spPr>
          <a:xfrm>
            <a:off x="1514822" y="442260"/>
            <a:ext cx="9170515" cy="632402"/>
          </a:xfrm>
        </p:spPr>
        <p:txBody>
          <a:bodyPr>
            <a:noAutofit/>
          </a:bodyPr>
          <a:lstStyle/>
          <a:p>
            <a:pPr algn="ctr" eaLnBrk="0" fontAlgn="base" hangingPunct="0">
              <a:lnSpc>
                <a:spcPct val="100000"/>
              </a:lnSpc>
              <a:spcAft>
                <a:spcPct val="0"/>
              </a:spcAft>
              <a:defRPr/>
            </a:pPr>
            <a:r>
              <a:rPr lang="ru-RU" sz="2000" dirty="0">
                <a:solidFill>
                  <a:srgbClr val="629800"/>
                </a:solidFill>
                <a:latin typeface="Century Gothic" panose="020B0502020202020204" pitchFamily="34" charset="0"/>
                <a:cs typeface="Times New Roman" pitchFamily="18" charset="0"/>
              </a:rPr>
              <a:t>Система дистанционного обучения </a:t>
            </a:r>
            <a:r>
              <a:rPr lang="en-US" sz="2000" dirty="0">
                <a:solidFill>
                  <a:srgbClr val="629800"/>
                </a:solidFill>
                <a:latin typeface="Century Gothic" panose="020B0502020202020204" pitchFamily="34" charset="0"/>
                <a:cs typeface="Times New Roman" pitchFamily="18" charset="0"/>
              </a:rPr>
              <a:t>https://gs-vektor.ru</a:t>
            </a:r>
            <a:endParaRPr lang="ru-RU" sz="2000" dirty="0">
              <a:solidFill>
                <a:srgbClr val="629800"/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F7832EB-E277-45A2-900A-800133A3D3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9142" y="3429000"/>
            <a:ext cx="3444539" cy="271905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D7FB48F-D90D-4B03-B2B7-FC4F8FDFA6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713" y="1490863"/>
            <a:ext cx="4304149" cy="209720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2C65644-6246-462F-BFF7-10F507FF4A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516392"/>
            <a:ext cx="3444539" cy="229839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4DB8E07-6C4D-4CF5-A8FA-69787B070D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59378" y="1746924"/>
            <a:ext cx="3670110" cy="245080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C3F20C5-FCD7-4FB0-AEA0-A320A9E7CF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35594" y="923855"/>
            <a:ext cx="3737172" cy="260321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67AF886-B2D8-4D61-8385-2412309D90D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04862" y="4246216"/>
            <a:ext cx="4066384" cy="2804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124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КЗ\вместе ради детей\макеты\шаблон_финальная страница страниц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953" y="-188236"/>
            <a:ext cx="12192000" cy="6874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631569" y="3538223"/>
            <a:ext cx="499403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Заместитель директора по учебной работе ГБПОУ «Григорополисский сельскохозяйственный техникум имени атамана М.И. Платова»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123196" y="4720111"/>
            <a:ext cx="39456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Century Gothic" panose="020B0502020202020204" pitchFamily="34" charset="0"/>
              </a:rPr>
              <a:t>телефон</a:t>
            </a:r>
            <a:r>
              <a:rPr lang="en-US" sz="1600" dirty="0">
                <a:latin typeface="Century Gothic" panose="020B0502020202020204" pitchFamily="34" charset="0"/>
              </a:rPr>
              <a:t> </a:t>
            </a:r>
            <a:r>
              <a:rPr lang="ru-RU" sz="1600" dirty="0">
                <a:latin typeface="Century Gothic" panose="020B0502020202020204" pitchFamily="34" charset="0"/>
              </a:rPr>
              <a:t>8</a:t>
            </a:r>
            <a:r>
              <a:rPr lang="en-US" sz="1600" dirty="0">
                <a:latin typeface="Century Gothic" panose="020B0502020202020204" pitchFamily="34" charset="0"/>
              </a:rPr>
              <a:t> (</a:t>
            </a:r>
            <a:r>
              <a:rPr lang="ru-RU" sz="1600" dirty="0">
                <a:latin typeface="Century Gothic" panose="020B0502020202020204" pitchFamily="34" charset="0"/>
              </a:rPr>
              <a:t>86544</a:t>
            </a:r>
            <a:r>
              <a:rPr lang="en-US" sz="1600" dirty="0">
                <a:latin typeface="Century Gothic" panose="020B0502020202020204" pitchFamily="34" charset="0"/>
              </a:rPr>
              <a:t>) </a:t>
            </a:r>
            <a:r>
              <a:rPr lang="ru-RU" sz="1600" dirty="0">
                <a:latin typeface="Century Gothic" panose="020B0502020202020204" pitchFamily="34" charset="0"/>
              </a:rPr>
              <a:t>5-23-25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97110" y="5304886"/>
            <a:ext cx="42629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356020, Ставропольский край,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ст. Григорополисская, ул. Ленина, 1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Тел.: (86544) 5-23-25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Эл. почта: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chikildina@mail.ru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30045" y="2633334"/>
            <a:ext cx="53319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Чикильдина Наталья Анатольевна</a:t>
            </a:r>
          </a:p>
        </p:txBody>
      </p:sp>
    </p:spTree>
    <p:extLst>
      <p:ext uri="{BB962C8B-B14F-4D97-AF65-F5344CB8AC3E}">
        <p14:creationId xmlns:p14="http://schemas.microsoft.com/office/powerpoint/2010/main" val="33136702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3409</TotalTime>
  <Words>241</Words>
  <Application>Microsoft Office PowerPoint</Application>
  <PresentationFormat>Широкоэкранный</PresentationFormat>
  <Paragraphs>42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Century Gothic</vt:lpstr>
      <vt:lpstr>Georgia</vt:lpstr>
      <vt:lpstr>Montserrat</vt:lpstr>
      <vt:lpstr>Тема Office</vt:lpstr>
      <vt:lpstr>Презентация PowerPoint</vt:lpstr>
      <vt:lpstr>Ресурсный центр профессиональной ориентации «ВЕКТОР»</vt:lpstr>
      <vt:lpstr>Реализация профориентационных модулей</vt:lpstr>
      <vt:lpstr>Серия семинаров для волонтеров</vt:lpstr>
      <vt:lpstr>Тематическая неделя «Дороги, которые мы выбираем»</vt:lpstr>
      <vt:lpstr>Система дистанционного обучения https://gs-vektor.ru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  </dc:title>
  <dc:creator>Мария Александровна</dc:creator>
  <cp:lastModifiedBy>н чик</cp:lastModifiedBy>
  <cp:revision>239</cp:revision>
  <cp:lastPrinted>2020-10-16T08:30:29Z</cp:lastPrinted>
  <dcterms:created xsi:type="dcterms:W3CDTF">2014-02-11T07:08:04Z</dcterms:created>
  <dcterms:modified xsi:type="dcterms:W3CDTF">2020-10-29T06:04:25Z</dcterms:modified>
</cp:coreProperties>
</file>