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8"/>
  </p:notesMasterIdLst>
  <p:handoutMasterIdLst>
    <p:handoutMasterId r:id="rId19"/>
  </p:handoutMasterIdLst>
  <p:sldIdLst>
    <p:sldId id="507" r:id="rId2"/>
    <p:sldId id="873" r:id="rId3"/>
    <p:sldId id="852" r:id="rId4"/>
    <p:sldId id="855" r:id="rId5"/>
    <p:sldId id="857" r:id="rId6"/>
    <p:sldId id="876" r:id="rId7"/>
    <p:sldId id="847" r:id="rId8"/>
    <p:sldId id="835" r:id="rId9"/>
    <p:sldId id="854" r:id="rId10"/>
    <p:sldId id="856" r:id="rId11"/>
    <p:sldId id="837" r:id="rId12"/>
    <p:sldId id="841" r:id="rId13"/>
    <p:sldId id="845" r:id="rId14"/>
    <p:sldId id="877" r:id="rId15"/>
    <p:sldId id="878" r:id="rId16"/>
    <p:sldId id="773" r:id="rId17"/>
  </p:sldIdLst>
  <p:sldSz cx="10160000" cy="5715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66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338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007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6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3467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0148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196848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3542" algn="l" defTabSz="913383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A07769-0350-458D-A517-D4AB58FA2ECD}">
          <p14:sldIdLst>
            <p14:sldId id="507"/>
            <p14:sldId id="873"/>
            <p14:sldId id="852"/>
            <p14:sldId id="855"/>
            <p14:sldId id="857"/>
            <p14:sldId id="876"/>
            <p14:sldId id="847"/>
            <p14:sldId id="835"/>
            <p14:sldId id="854"/>
            <p14:sldId id="856"/>
            <p14:sldId id="837"/>
            <p14:sldId id="841"/>
            <p14:sldId id="845"/>
            <p14:sldId id="877"/>
            <p14:sldId id="878"/>
            <p14:sldId id="773"/>
          </p14:sldIdLst>
        </p14:section>
        <p14:section name="Раздел без заголовка" id="{95B38226-0F48-4005-A35F-AAF1D5215B3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B0"/>
    <a:srgbClr val="31489F"/>
    <a:srgbClr val="FF0066"/>
    <a:srgbClr val="FF33CC"/>
    <a:srgbClr val="FF0000"/>
    <a:srgbClr val="FFCC99"/>
    <a:srgbClr val="FF9225"/>
    <a:srgbClr val="760000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0" autoAdjust="0"/>
    <p:restoredTop sz="94364" autoAdjust="0"/>
  </p:normalViewPr>
  <p:slideViewPr>
    <p:cSldViewPr>
      <p:cViewPr>
        <p:scale>
          <a:sx n="111" d="100"/>
          <a:sy n="111" d="100"/>
        </p:scale>
        <p:origin x="-552" y="-5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9290D-03F1-435B-AFE1-EA3DE7CC96A4}" type="datetimeFigureOut">
              <a:rPr lang="ru-RU"/>
              <a:pPr>
                <a:defRPr/>
              </a:pPr>
              <a:t>14.08.2022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348E2-EF53-46F8-A8FB-261F327E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5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D5DF-33CA-4570-BC7F-6CA97FA29312}" type="datetimeFigureOut">
              <a:rPr lang="ru-RU"/>
              <a:pPr>
                <a:defRPr/>
              </a:pPr>
              <a:t>14.08.2022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84D0B-CF85-4BB7-93B7-9FC357A73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0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67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48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48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42" algn="l" defTabSz="9133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Уважаемые участники коллегии!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Прошедший 2020 год стал непростым для всех нас. Трудности, с которыми мы столкнулись, заставили нас нестандартно мыслить и действовать, а это значит развиваться дальше. Мы учимся жить в новой реальности, не всегда всё получается гладко, но тем не менее, нам вместе – управленцам, руководителям учреждений, педагогам, родителям, детям – пришлось искать новые походы в работе, новые формы и достигать тех целей и задач, которые мы ставили перед собой в начале 2020 года.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Деятельность министерства образования Ставропольского края осуществляется в соответствии с Конституцией Российской Федерации,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федеральным законом «Об образовании в Российской Федерации», государственной программой Российской Федерации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«Развитие образования»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Также министерством решались задачи, закрепленные в ряде документов общегосударственного уровня, в том числе в Указах Президента Российской Федерации Владимира Владимировича Путина «О мероприятиях по реализации государственной социальной политики», «О национальных целях развития Российской Федерации на период до 2030 года»,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аспоряжении Правительства Российской Федерации «Об утверждении плана основных мероприятий до 2020 года, проводимых в рамках Десятилетия детства», а также Послании Президента Российской Федерации Федеральному Собранию Российской Федерации от 15 января 2020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Кроме того,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по итогам Всероссийских совещаний с руководителями органов исполнительной власти субъектов Российской Федерации, осуществляющих государственное управление в сфере образования, в июле 2020 и феврале 2021 года министром просвещения Российской Федерации Сергеем Сергеевичем Кравцовым были поставлены задачи по актуальным вопросам содержания образования. </a:t>
            </a:r>
          </a:p>
          <a:p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В своем докладе остановлюсь на основных направлениях деятельности министерства по решению поставленных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Ставропольский край является регионом, отнесенным к числу участников пилотного проекта по синхронизации деятельности системы среднего профессионального образования и потребностей рынка труда, в том числе в сфере малого и среднего предпринимательства.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Министерством утверждена рабочая группа по реализации пилотного проекта, в состав которой включены представители органов исполнительной власти Ставропольского края в сфере образования, труда и социальной защиты, экономического развития, а также деловых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объединений (Деловая Россия, Опора России, Торгово-промышленная палата Ставропольского края),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роанализированы и обновлены перспективные приоритетные профессии и специальности, в том числе в сфере малого и среднего предпринимательства,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роанализирована потребность рынка труда в сфере малого и среднего предпринимательства на 2021 год.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азработанный механизм определения прогнозной потребности на подготовку кадров для предприятий малого и среднего предпринимательства направлен для согласования в АО «Корпорация малого и среднего предпринимательства».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Задача: обеспечить экономику страны квалифицированными кадрами с соответствующим профессиональным образованием, оперативно реагируя на изменения структуры и содержания экономики и рынка труда с учетом специфики региона.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9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в рамках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 позволило нам в 2020 году совершенствовать материально-техническую базу образовательных организаций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Итоги реализации региональных проектов в прошедшем году значительны и мы продолжаем эту работу.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	Реализация национального проекта ориентирована как на глобальные цели и задачи, стоящие перед нашей страной, так и на развитие региональных систем образования. Поэтому, мы максимально заинтересованы в участии во всех конкурсных процедурах, направленных на привлечение федеральных средств в систему образования нашего края.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91"/>
            <a:ext cx="86360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699E7-8108-4225-86F5-DF1D8ECEEEE7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24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86848-3DA7-49FF-A277-1A6EA2164A6C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6DB10-4B2E-4730-BD8F-3C9B08B268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93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228874"/>
            <a:ext cx="22860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2" y="228874"/>
            <a:ext cx="6688667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00851-8676-4B93-BB86-A59B852DDAD3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D266-416E-46C0-9DF9-3ED37AE509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3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09E5E-9CEE-4936-807D-BBD77D556C3C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0F9FD-FBD5-459A-9591-5A9152CAC8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3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1" y="3672425"/>
            <a:ext cx="8636000" cy="113506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0" cy="125015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7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42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13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685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856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027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199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370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9DDC5-BDB0-4A1D-8816-D66A75F74574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ECE56-BEDA-4864-B576-3A70654DEE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702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333504"/>
            <a:ext cx="4487333" cy="377163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9" y="1333504"/>
            <a:ext cx="4487333" cy="377163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E95C8-D940-4DC2-8D8E-6003D941927E}" type="datetime1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98CF-9FE9-4592-9789-7648BC80A6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935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16" y="1279264"/>
            <a:ext cx="4489099" cy="5331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138" indent="0">
              <a:buNone/>
              <a:defRPr sz="1400" b="1"/>
            </a:lvl2pPr>
            <a:lvl3pPr marL="634274" indent="0">
              <a:buNone/>
              <a:defRPr sz="1200" b="1"/>
            </a:lvl3pPr>
            <a:lvl4pPr marL="951398" indent="0">
              <a:buNone/>
              <a:defRPr sz="1100" b="1"/>
            </a:lvl4pPr>
            <a:lvl5pPr marL="1268545" indent="0">
              <a:buNone/>
              <a:defRPr sz="1100" b="1"/>
            </a:lvl5pPr>
            <a:lvl6pPr marL="1585664" indent="0">
              <a:buNone/>
              <a:defRPr sz="1100" b="1"/>
            </a:lvl6pPr>
            <a:lvl7pPr marL="1902794" indent="0">
              <a:buNone/>
              <a:defRPr sz="1100" b="1"/>
            </a:lvl7pPr>
            <a:lvl8pPr marL="2219921" indent="0">
              <a:buNone/>
              <a:defRPr sz="1100" b="1"/>
            </a:lvl8pPr>
            <a:lvl9pPr marL="253705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16" y="1812396"/>
            <a:ext cx="4489099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71" y="1279264"/>
            <a:ext cx="4490861" cy="5331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138" indent="0">
              <a:buNone/>
              <a:defRPr sz="1400" b="1"/>
            </a:lvl2pPr>
            <a:lvl3pPr marL="634274" indent="0">
              <a:buNone/>
              <a:defRPr sz="1200" b="1"/>
            </a:lvl3pPr>
            <a:lvl4pPr marL="951398" indent="0">
              <a:buNone/>
              <a:defRPr sz="1100" b="1"/>
            </a:lvl4pPr>
            <a:lvl5pPr marL="1268545" indent="0">
              <a:buNone/>
              <a:defRPr sz="1100" b="1"/>
            </a:lvl5pPr>
            <a:lvl6pPr marL="1585664" indent="0">
              <a:buNone/>
              <a:defRPr sz="1100" b="1"/>
            </a:lvl6pPr>
            <a:lvl7pPr marL="1902794" indent="0">
              <a:buNone/>
              <a:defRPr sz="1100" b="1"/>
            </a:lvl7pPr>
            <a:lvl8pPr marL="2219921" indent="0">
              <a:buNone/>
              <a:defRPr sz="1100" b="1"/>
            </a:lvl8pPr>
            <a:lvl9pPr marL="253705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71" y="1812396"/>
            <a:ext cx="4490861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7EF3B-3167-4CA0-9AF0-CAD128A4C607}" type="datetime1">
              <a:rPr lang="ru-RU" smtClean="0"/>
              <a:t>14.08.2022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DC588-E0BA-4E32-AE06-C6F1BC5B2B1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667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BCCBE-1A7A-491C-96D8-99019D5F7E94}" type="datetime1">
              <a:rPr lang="ru-RU" smtClean="0"/>
              <a:t>14.08.2022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53C2-A275-419B-B402-ABBD1EA430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51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218F6-96C8-47D5-A6E0-3D7223AF0FA4}" type="datetime1">
              <a:rPr lang="ru-RU" smtClean="0"/>
              <a:t>14.08.2022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5329B-B78B-4F83-830E-D2C4610CE3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5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9" y="227545"/>
            <a:ext cx="3342571" cy="9683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85" y="227545"/>
            <a:ext cx="5679723" cy="487759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9" y="1195920"/>
            <a:ext cx="3342571" cy="3909219"/>
          </a:xfrm>
        </p:spPr>
        <p:txBody>
          <a:bodyPr/>
          <a:lstStyle>
            <a:lvl1pPr marL="0" indent="0">
              <a:buNone/>
              <a:defRPr sz="1000"/>
            </a:lvl1pPr>
            <a:lvl2pPr marL="317138" indent="0">
              <a:buNone/>
              <a:defRPr sz="800"/>
            </a:lvl2pPr>
            <a:lvl3pPr marL="634274" indent="0">
              <a:buNone/>
              <a:defRPr sz="700"/>
            </a:lvl3pPr>
            <a:lvl4pPr marL="951398" indent="0">
              <a:buNone/>
              <a:defRPr sz="700"/>
            </a:lvl4pPr>
            <a:lvl5pPr marL="1268545" indent="0">
              <a:buNone/>
              <a:defRPr sz="700"/>
            </a:lvl5pPr>
            <a:lvl6pPr marL="1585664" indent="0">
              <a:buNone/>
              <a:defRPr sz="700"/>
            </a:lvl6pPr>
            <a:lvl7pPr marL="1902794" indent="0">
              <a:buNone/>
              <a:defRPr sz="700"/>
            </a:lvl7pPr>
            <a:lvl8pPr marL="2219921" indent="0">
              <a:buNone/>
              <a:defRPr sz="700"/>
            </a:lvl8pPr>
            <a:lvl9pPr marL="253705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2EF87-627B-4845-8433-501F8D580716}" type="datetime1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9B2C-1F6A-411F-BE0C-6C28B3BD8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27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200"/>
            </a:lvl1pPr>
            <a:lvl2pPr marL="317138" indent="0">
              <a:buNone/>
              <a:defRPr sz="1900"/>
            </a:lvl2pPr>
            <a:lvl3pPr marL="634274" indent="0">
              <a:buNone/>
              <a:defRPr sz="1700"/>
            </a:lvl3pPr>
            <a:lvl4pPr marL="951398" indent="0">
              <a:buNone/>
              <a:defRPr sz="1400"/>
            </a:lvl4pPr>
            <a:lvl5pPr marL="1268545" indent="0">
              <a:buNone/>
              <a:defRPr sz="1400"/>
            </a:lvl5pPr>
            <a:lvl6pPr marL="1585664" indent="0">
              <a:buNone/>
              <a:defRPr sz="1400"/>
            </a:lvl6pPr>
            <a:lvl7pPr marL="1902794" indent="0">
              <a:buNone/>
              <a:defRPr sz="1400"/>
            </a:lvl7pPr>
            <a:lvl8pPr marL="2219921" indent="0">
              <a:buNone/>
              <a:defRPr sz="1400"/>
            </a:lvl8pPr>
            <a:lvl9pPr marL="2537052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000"/>
            </a:lvl1pPr>
            <a:lvl2pPr marL="317138" indent="0">
              <a:buNone/>
              <a:defRPr sz="800"/>
            </a:lvl2pPr>
            <a:lvl3pPr marL="634274" indent="0">
              <a:buNone/>
              <a:defRPr sz="700"/>
            </a:lvl3pPr>
            <a:lvl4pPr marL="951398" indent="0">
              <a:buNone/>
              <a:defRPr sz="700"/>
            </a:lvl4pPr>
            <a:lvl5pPr marL="1268545" indent="0">
              <a:buNone/>
              <a:defRPr sz="700"/>
            </a:lvl5pPr>
            <a:lvl6pPr marL="1585664" indent="0">
              <a:buNone/>
              <a:defRPr sz="700"/>
            </a:lvl6pPr>
            <a:lvl7pPr marL="1902794" indent="0">
              <a:buNone/>
              <a:defRPr sz="700"/>
            </a:lvl7pPr>
            <a:lvl8pPr marL="2219921" indent="0">
              <a:buNone/>
              <a:defRPr sz="700"/>
            </a:lvl8pPr>
            <a:lvl9pPr marL="253705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0BB1A-D97A-4093-9B37-15768DE98E13}" type="datetime1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01E0B-022F-4715-9C9D-908397BBFE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857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 vert="horz" lIns="91336" tIns="45675" rIns="91336" bIns="456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333504"/>
            <a:ext cx="9144000" cy="3771636"/>
          </a:xfrm>
          <a:prstGeom prst="rect">
            <a:avLst/>
          </a:prstGeom>
        </p:spPr>
        <p:txBody>
          <a:bodyPr vert="horz" lIns="91336" tIns="45675" rIns="91336" bIns="456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2" y="5296991"/>
            <a:ext cx="2370667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FCDEF1-BD12-428B-B97B-98A3EF63BB9A}" type="datetime1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9" y="5296991"/>
            <a:ext cx="3217333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5296991"/>
            <a:ext cx="2370667" cy="304271"/>
          </a:xfrm>
          <a:prstGeom prst="rect">
            <a:avLst/>
          </a:prstGeom>
        </p:spPr>
        <p:txBody>
          <a:bodyPr vert="horz" lIns="91336" tIns="45675" rIns="91336" bIns="4567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8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3427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838" indent="-237838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4" indent="-198206" algn="l" defTabSz="63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92832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9950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096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221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1356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495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5619" indent="-158571" algn="l" defTabSz="63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138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27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1398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8545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566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2794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9921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7052" algn="l" defTabSz="63427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microsoft.com/office/2007/relationships/hdphoto" Target="../media/hdphoto18.wdp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9.wdp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sht.site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microsoft.com/office/2007/relationships/hdphoto" Target="../media/hdphoto12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16.wdp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1459" y="121197"/>
            <a:ext cx="9725026" cy="914188"/>
            <a:chOff x="221459" y="121197"/>
            <a:chExt cx="9725026" cy="914188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6115" y="473772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221460" y="1035329"/>
            <a:ext cx="9754304" cy="2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1200" b="1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endParaRPr lang="ru-RU" sz="1200" b="1" kern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12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«Сотрудничество государственных организаций системы </a:t>
            </a:r>
            <a:r>
              <a:rPr lang="ru-RU" sz="1200" b="1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200" b="1" kern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12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основа формирования единого образовательного пространства </a:t>
            </a:r>
            <a:r>
              <a:rPr lang="ru-RU" sz="1200" b="1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Ставропольском крае» </a:t>
            </a: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200" b="1" kern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подходы </a:t>
            </a:r>
            <a:r>
              <a:rPr lang="ru-RU" sz="2800" b="1" kern="1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kern="1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ориентации детей с особыми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образовательными потребностями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детства до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kern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2800" b="1" kern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</a:t>
            </a:r>
            <a:endParaRPr lang="ru-RU" b="1" kern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440819" y="4369668"/>
            <a:ext cx="496777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Бочкова Ирина Валерьевна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«Григорополисский сельскохозяйственный техникум имени атамана М.И.Платова»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3765390" y="5089748"/>
            <a:ext cx="181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Кисловодск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2022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93465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Педагоги – наставники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профориентации ориентации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blob:https://web.whatsapp.com/da0d473f-077f-4f84-a405-5ed2887f1339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50" y="296609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Зайцева Елена Сергеевна </a:t>
            </a:r>
            <a:r>
              <a:rPr lang="ru-RU" sz="1200" dirty="0">
                <a:solidFill>
                  <a:prstClr val="black"/>
                </a:solidFill>
              </a:rPr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7592" y="295680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Яцкова Галина Александровна </a:t>
            </a:r>
            <a:r>
              <a:rPr lang="ru-RU" sz="1200" dirty="0">
                <a:solidFill>
                  <a:prstClr val="black"/>
                </a:solidFill>
              </a:rPr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7757" y="2944820"/>
            <a:ext cx="1512168" cy="2913542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</a:rPr>
              <a:t>Цымбалов</a:t>
            </a:r>
            <a:r>
              <a:rPr lang="ru-RU" sz="1200" b="1" dirty="0">
                <a:solidFill>
                  <a:prstClr val="black"/>
                </a:solidFill>
              </a:rPr>
              <a:t> Александр Анатольевич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первой квалификационной категории, сертифицированный эксперт Ворлдскиллс по компетенции «Эксплуатация и ремонт сельскохозяйственной </a:t>
            </a:r>
            <a:r>
              <a:rPr lang="ru-RU" sz="1200" dirty="0" smtClean="0">
                <a:solidFill>
                  <a:prstClr val="black"/>
                </a:solidFill>
              </a:rPr>
              <a:t>техники»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7912" y="2929508"/>
            <a:ext cx="1440160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Волков Василий Михайлович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высшей квалификационной категории, сертифицированный эксперт Ворлдскиллс по компетенции «Эксплуатация и ремонт сельскохозяйственной техники»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0076" y="2929510"/>
            <a:ext cx="1370164" cy="1785028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Рогов Олег Александрович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преподаватель, сертифицированный эксперт Ворлдскиллс по компетенции «Резьба по дереву»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40241" y="2929508"/>
            <a:ext cx="1370164" cy="1973113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Панин Александр Геннадьевич </a:t>
            </a:r>
            <a:r>
              <a:rPr lang="ru-RU" sz="1200" dirty="0">
                <a:solidFill>
                  <a:prstClr val="black"/>
                </a:solidFill>
              </a:rPr>
              <a:t>преподаватель, сертифицированный эксперт Ворлдскиллс по компетенции «Графический дизайн»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8392" y="2929508"/>
            <a:ext cx="1370164" cy="2161199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Кутузов </a:t>
            </a:r>
            <a:r>
              <a:rPr lang="ru-RU" sz="1200" b="1" dirty="0" smtClean="0">
                <a:solidFill>
                  <a:prstClr val="black"/>
                </a:solidFill>
              </a:rPr>
              <a:t>Петр </a:t>
            </a:r>
            <a:r>
              <a:rPr lang="ru-RU" sz="1200" b="1" dirty="0">
                <a:solidFill>
                  <a:prstClr val="black"/>
                </a:solidFill>
              </a:rPr>
              <a:t>Семенович </a:t>
            </a:r>
            <a:r>
              <a:rPr lang="ru-RU" sz="1200" dirty="0">
                <a:solidFill>
                  <a:prstClr val="black"/>
                </a:solidFill>
              </a:rPr>
              <a:t>преподаватель первой квалификационной категории, сертифицированный эксперт Ворлдскиллс по компетенции «Агрономия»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3429" y="1147722"/>
            <a:ext cx="1540090" cy="12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072" y="943295"/>
            <a:ext cx="1227925" cy="15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5314" y="936740"/>
            <a:ext cx="1382578" cy="16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" y="985292"/>
            <a:ext cx="1164680" cy="15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user\Downloads\WhatsApp Image 2021-11-21 at 14.11.31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2301" y="936741"/>
            <a:ext cx="1187202" cy="1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20" y="938223"/>
            <a:ext cx="1199179" cy="15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1" y="943295"/>
            <a:ext cx="1226906" cy="15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профориентационной </a:t>
            </a:r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1895" y="952979"/>
            <a:ext cx="8262563" cy="4496821"/>
          </a:xfrm>
          <a:prstGeom prst="roundRect">
            <a:avLst>
              <a:gd name="adj" fmla="val 22648"/>
            </a:avLst>
          </a:prstGeom>
          <a:noFill/>
          <a:ln w="28575"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(групповые, подгрупповые, индивидуальные);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общение (интернет-форум, телефон);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(онлайн-обучение, онлайн-тестирование);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интерактивное общение (фото и видеоматериалы);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(групповые, подгрупповые, индивидуальные);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и практические семинары;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игровых и проблемных ситуаций;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рекомендаций, памяток, буклетов и другой печатной информационно-методической продукции.</a:t>
            </a:r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36" y="2121268"/>
            <a:ext cx="229071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121201"/>
            <a:ext cx="8853023" cy="646240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позволит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выпускникам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специальных (коррекционных)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456" y="819361"/>
            <a:ext cx="5792545" cy="4702435"/>
          </a:xfrm>
          <a:prstGeom prst="roundRect">
            <a:avLst>
              <a:gd name="adj" fmla="val 22648"/>
            </a:avLst>
          </a:prstGeom>
          <a:noFill/>
          <a:ln w="28575"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общественно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мотивы выбора профессии (сближение профессиональных намерений с потребностями рынка труда) и определить профессиональные интересы к определенной области деятельности и профессии;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практический опыт в избранной трудовой деятельности;</a:t>
            </a:r>
          </a:p>
          <a:p>
            <a:pPr marL="285489" indent="-285489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реальный уровень профессиональных притязаний (интересы, способности, самооценка, профессиональные намерения согласуются между собой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 Публикации\Мои\3. Инфоурок 26.10.21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3" y="1705372"/>
            <a:ext cx="4098465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55944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внешние эффекты </a:t>
            </a: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62800"/>
              </p:ext>
            </p:extLst>
          </p:nvPr>
        </p:nvGraphicFramePr>
        <p:xfrm>
          <a:off x="155576" y="1009108"/>
          <a:ext cx="9790910" cy="42966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2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Показатель,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успешности 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</a:t>
                      </a:r>
                      <a:r>
                        <a:rPr lang="ru-RU" sz="1600" dirty="0" smtClean="0">
                          <a:effectLst/>
                        </a:rPr>
                        <a:t>онкурентоспособности </a:t>
                      </a:r>
                      <a:r>
                        <a:rPr lang="ru-RU" sz="1600" dirty="0">
                          <a:effectLst/>
                        </a:rPr>
                        <a:t>выпускников специальных (коррекционных) общеобразовательных школ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Увеличится число учащихся с высоким уровнем развития, способствующим их дальнейшей успешности и конкурентоспособности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 профессиональной компетентности </a:t>
                      </a:r>
                      <a:r>
                        <a:rPr lang="ru-RU" sz="1600" dirty="0" smtClean="0">
                          <a:effectLst/>
                        </a:rPr>
                        <a:t>педагогов (повышение квалификации)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Увеличится число педагогов, имеющих хорошие и высокие показатели по развитию ключевых компетенций, влияющих на обеспечение качества педагогической </a:t>
                      </a:r>
                      <a:r>
                        <a:rPr lang="ru-RU" sz="1600" dirty="0" smtClean="0">
                          <a:effectLst/>
                        </a:rPr>
                        <a:t>деятельности и профессиональной ориентации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качества инновационной </a:t>
                      </a:r>
                      <a:r>
                        <a:rPr lang="ru-RU" sz="1600" dirty="0" smtClean="0">
                          <a:effectLst/>
                        </a:rPr>
                        <a:t>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Повысится инновационный̆ потенциал и конкурентоспособность </a:t>
                      </a:r>
                      <a:r>
                        <a:rPr lang="ru-RU" sz="1600" dirty="0" smtClean="0">
                          <a:effectLst/>
                        </a:rPr>
                        <a:t>выпускников специальных (коррекционных) общеобразовательных </a:t>
                      </a:r>
                      <a:r>
                        <a:rPr lang="ru-RU" sz="1600" dirty="0">
                          <a:effectLst/>
                        </a:rPr>
                        <a:t>организаций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55944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договоры о сотрудничестве в </a:t>
            </a:r>
            <a:r>
              <a:rPr lang="ru-RU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амках кип</a:t>
            </a:r>
            <a:endParaRPr lang="ru-RU" b="1" cap="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71200"/>
              </p:ext>
            </p:extLst>
          </p:nvPr>
        </p:nvGraphicFramePr>
        <p:xfrm>
          <a:off x="161135" y="922340"/>
          <a:ext cx="9845674" cy="46061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2361"/>
                <a:gridCol w="9463313"/>
              </a:tblGrid>
              <a:tr h="29326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1», </a:t>
                      </a:r>
                      <a:r>
                        <a:rPr lang="ru-RU" sz="1200" dirty="0" err="1" smtClean="0">
                          <a:latin typeface="+mn-lt"/>
                          <a:cs typeface="Times New Roman" panose="02020603050405020304" pitchFamily="18" charset="0"/>
                        </a:rPr>
                        <a:t>Иноземцево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>
                          <a:latin typeface="+mn-lt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2», </a:t>
                      </a:r>
                      <a:r>
                        <a:rPr lang="ru-RU" sz="1200" b="1" dirty="0" err="1" smtClean="0">
                          <a:latin typeface="+mn-lt"/>
                          <a:cs typeface="Times New Roman" panose="02020603050405020304" pitchFamily="18" charset="0"/>
                        </a:rPr>
                        <a:t>ст.Барсуковская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4»,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х.Базовый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5»,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с.Сенгелеевское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6»,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г.Благодарный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7» ст. Александрийская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10», с. Александровское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11»,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ст.григорополисская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12» с.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Юца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13», п. Малые Родники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15», п. Каскадный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16» ст.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Старопавловская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4274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17», г. Светлоград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Специальная (коррекционная) общеобразовательная школа-интернат № 18», г. Кисловодск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 №22», ст. Незлобная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4274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«Специальная (коррекционная) общеобразовательная школа-интернат № 26», пос.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Новотерский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1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1" dirty="0" smtClean="0"/>
                        <a:t>17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34274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Специальная (коррекционная) общеобразовательная школа-интернат № 27», г. Пятигорск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55944"/>
            <a:ext cx="8853023" cy="523129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рамках федерального проекта «Билет в будущее» в 2022  году зарегистрировано на платформе https://bvbinfo.ru  педагоги-навигаторы из школ</a:t>
            </a: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7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9" descr="https://edu.tomsk.gov.ru/uploads/272/thumbs/news/medium_07e23e00e44ecb71191ddb07afa32c28d3b41999.png"/>
          <p:cNvSpPr>
            <a:spLocks noChangeAspect="1" noChangeArrowheads="1"/>
          </p:cNvSpPr>
          <p:nvPr/>
        </p:nvSpPr>
        <p:spPr bwMode="auto">
          <a:xfrm>
            <a:off x="917576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69171"/>
              </p:ext>
            </p:extLst>
          </p:nvPr>
        </p:nvGraphicFramePr>
        <p:xfrm>
          <a:off x="146443" y="922340"/>
          <a:ext cx="10029608" cy="469712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9021"/>
                <a:gridCol w="360040"/>
                <a:gridCol w="9560547"/>
              </a:tblGrid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 smtClean="0">
                        <a:effectLst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ГКОУ Специальная (коррекционная) общеобразовательная школа-интернат №2 </a:t>
                      </a:r>
                      <a:r>
                        <a:rPr lang="ru-RU" sz="1400" b="0" dirty="0" err="1">
                          <a:effectLst/>
                        </a:rPr>
                        <a:t>Кочубеевский</a:t>
                      </a:r>
                      <a:r>
                        <a:rPr lang="ru-RU" sz="1400" b="0" dirty="0">
                          <a:effectLst/>
                        </a:rPr>
                        <a:t> муниципальный район</a:t>
                      </a:r>
                      <a:r>
                        <a:rPr lang="ru-RU" sz="1400" dirty="0">
                          <a:effectLst/>
                        </a:rPr>
                        <a:t>	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Специальная (коррекционная) общеобразовательная школа-интернат № 19 </a:t>
                      </a:r>
                      <a:r>
                        <a:rPr lang="ru-RU" sz="1400" dirty="0" err="1">
                          <a:effectLst/>
                        </a:rPr>
                        <a:t>Изобильненский</a:t>
                      </a:r>
                      <a:r>
                        <a:rPr lang="ru-RU" sz="1400" dirty="0">
                          <a:effectLst/>
                        </a:rPr>
                        <a:t> городской 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</a:tr>
              <a:tr h="2887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effectLst/>
                        </a:rPr>
                        <a:t>ГКОУ Специальная (коррекционная) общеобразовательная школа №33 город Ставрополь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26994" marT="26994" marB="26994"/>
                </a:tc>
              </a:tr>
              <a:tr h="2965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ГКОУ "Специальная (коррекционная) общеобразовательная школа-интернат 23 для детей с ограниченными возможностями здоровья" город Невинномысск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ГКОУ Специальная коррекционная (общеобразовательная) школа-интернат №4 </a:t>
                      </a:r>
                      <a:r>
                        <a:rPr lang="ru-RU" sz="1400" kern="1200" dirty="0" err="1">
                          <a:effectLst/>
                        </a:rPr>
                        <a:t>Грачёвский</a:t>
                      </a:r>
                      <a:r>
                        <a:rPr lang="ru-RU" sz="1400" kern="1200" dirty="0">
                          <a:effectLst/>
                        </a:rPr>
                        <a:t> муниципальный район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ГКОУ Специальная коррекционная (общеобразовательная) школа №11 Новоалександровский городской округ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 marL="0" algn="l" defTabSz="63427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effectLst/>
                        </a:rPr>
                        <a:t>ГКООУ "Санаторная школа-интернат №21" </a:t>
                      </a:r>
                      <a:r>
                        <a:rPr lang="ru-RU" sz="1400" kern="1200" dirty="0" err="1">
                          <a:effectLst/>
                        </a:rPr>
                        <a:t>Изобильненский</a:t>
                      </a:r>
                      <a:r>
                        <a:rPr lang="ru-RU" sz="1400" kern="1200" dirty="0">
                          <a:effectLst/>
                        </a:rPr>
                        <a:t> городской округ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Специальная коррекционная школа-интернат №12 </a:t>
                      </a:r>
                      <a:r>
                        <a:rPr lang="ru-RU" sz="1400" dirty="0" err="1">
                          <a:effectLst/>
                        </a:rPr>
                        <a:t>с.Юца</a:t>
                      </a:r>
                      <a:r>
                        <a:rPr lang="ru-RU" sz="1400" dirty="0">
                          <a:effectLst/>
                        </a:rPr>
                        <a:t> Предгорный муниципальный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"Специальная (коррекционная) общеобразовательная школа-интернат № 26 Минераловодский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«Специальная (коррекционная) общеобразовательная школа-интернат № 18» город-курорт Кисловодск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«Специальная (коррекционная) общеобразовательная школа-интернат № 7» Георгиевский городской 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«Специальная (коррекционная) общеобразовательная школа-интернат № 6» </a:t>
                      </a:r>
                      <a:r>
                        <a:rPr lang="ru-RU" sz="1400" dirty="0" err="1">
                          <a:effectLst/>
                        </a:rPr>
                        <a:t>Благодарненский</a:t>
                      </a:r>
                      <a:r>
                        <a:rPr lang="ru-RU" sz="1400" dirty="0">
                          <a:effectLst/>
                        </a:rPr>
                        <a:t> городской 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"Специальная (коррекционная) общеобразовательная школа-интернат № 36" город Ставрополь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«Специальная (коррекционная) общеобразовательная школа-интернат №29» Георгиевский городской 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  <a:tr h="2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26994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ГКОУ Специальная (коррекционная) общеобразовательная школа-интернат № 1 город Железноводск </a:t>
                      </a:r>
                      <a:r>
                        <a:rPr lang="ru-RU" sz="1400" dirty="0" err="1">
                          <a:effectLst/>
                        </a:rPr>
                        <a:t>пос.Иноземцево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94" marR="53987" marT="26994" marB="269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1459" y="121197"/>
            <a:ext cx="9809176" cy="914188"/>
            <a:chOff x="221459" y="121197"/>
            <a:chExt cx="9809175" cy="914188"/>
          </a:xfrm>
        </p:grpSpPr>
        <p:sp>
          <p:nvSpPr>
            <p:cNvPr id="14" name="Горизонтальный свиток 13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/>
          </p:cNvSpPr>
          <p:nvPr/>
        </p:nvSpPr>
        <p:spPr bwMode="auto">
          <a:xfrm>
            <a:off x="295938" y="3937621"/>
            <a:ext cx="6911987" cy="8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ГБПОУ «Григорополисский сельскохозяйственный техникум имени атамана М.И.Платова»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Тел.: 8 (86544) 5-22-99, 5-23-25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https://gsht.siteedu.ru</a:t>
            </a:r>
            <a:r>
              <a:rPr lang="en-US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b="1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en-US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E-mail: gshtd@mail.ru</a:t>
            </a:r>
            <a:endParaRPr lang="ru-RU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2056448" y="2209428"/>
            <a:ext cx="6911987" cy="8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26" tIns="31713" rIns="63426" bIns="31713"/>
          <a:lstStyle/>
          <a:p>
            <a:pPr algn="ctr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9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lya\OneDrive\Документы\1 Защита проекта КИП 22.2021\stav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57" y="708670"/>
            <a:ext cx="6867326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рганизации – участники сетевого взаимодействия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>
            <a:off x="1999784" y="2512700"/>
            <a:ext cx="2374973" cy="220220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552" y="2371732"/>
            <a:ext cx="694505" cy="307777"/>
          </a:xfrm>
          <a:prstGeom prst="homePlate">
            <a:avLst/>
          </a:prstGeom>
          <a:ln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ГСХТ</a:t>
            </a:r>
            <a:endParaRPr lang="ru-RU" sz="1400" b="1" dirty="0"/>
          </a:p>
        </p:txBody>
      </p:sp>
      <p:sp>
        <p:nvSpPr>
          <p:cNvPr id="21" name="Солнце 20"/>
          <p:cNvSpPr/>
          <p:nvPr/>
        </p:nvSpPr>
        <p:spPr>
          <a:xfrm>
            <a:off x="2127672" y="249746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988736" y="1898920"/>
            <a:ext cx="1980000" cy="59343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24578" y="5211787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2008" y="472970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22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19312" y="130380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635760" y="492978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215098" y="51129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179936" y="471490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261736" y="461731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152008" y="42256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2004864" y="2502540"/>
            <a:ext cx="3055972" cy="179512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34840" y="34248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15904" y="26231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2888474" y="249746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713978" y="226167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4334730" y="227882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392416" y="538136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3626842" y="379360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15</a:t>
            </a:r>
            <a:endParaRPr lang="ru-RU" sz="9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047504" y="166808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2177376" y="2503192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11</a:t>
            </a:r>
            <a:endParaRPr lang="ru-RU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329440" y="362868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332064" y="2929508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23976" y="3088052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42328" y="302402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4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1985502" y="1629964"/>
            <a:ext cx="308410" cy="86749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1983656" y="2425452"/>
            <a:ext cx="648072" cy="7719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21" idx="1"/>
          </p:cNvCxnSpPr>
          <p:nvPr/>
        </p:nvCxnSpPr>
        <p:spPr>
          <a:xfrm>
            <a:off x="1983656" y="2497460"/>
            <a:ext cx="144016" cy="7200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988736" y="2497480"/>
            <a:ext cx="936000" cy="1217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2000320" y="2492352"/>
            <a:ext cx="2329120" cy="780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985502" y="2502333"/>
            <a:ext cx="2158394" cy="139111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991276" y="2497444"/>
            <a:ext cx="1634618" cy="52657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2006667" y="2502644"/>
            <a:ext cx="3145341" cy="484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993816" y="2497460"/>
            <a:ext cx="2870160" cy="111060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003976" y="2502540"/>
            <a:ext cx="945996" cy="42696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1994704" y="2497460"/>
            <a:ext cx="984032" cy="576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2007024" y="2507620"/>
            <a:ext cx="768720" cy="56590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1998896" y="2497460"/>
            <a:ext cx="2269184" cy="122601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1998896" y="2502540"/>
            <a:ext cx="3061940" cy="223019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49" idx="3"/>
          </p:cNvCxnSpPr>
          <p:nvPr/>
        </p:nvCxnSpPr>
        <p:spPr>
          <a:xfrm>
            <a:off x="2003976" y="2497460"/>
            <a:ext cx="2811232" cy="173850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1998896" y="2502540"/>
            <a:ext cx="3225120" cy="211477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2013772" y="2511800"/>
            <a:ext cx="3368248" cy="2819583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2004864" y="2512700"/>
            <a:ext cx="1521440" cy="1346816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2004864" y="2522860"/>
            <a:ext cx="1202928" cy="113282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1994704" y="2518668"/>
            <a:ext cx="2581240" cy="2499072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1988736" y="2502540"/>
            <a:ext cx="1144752" cy="1291064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993816" y="2512700"/>
            <a:ext cx="2438112" cy="2577048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993816" y="2512700"/>
            <a:ext cx="2078072" cy="2699087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лнце 16"/>
          <p:cNvSpPr/>
          <p:nvPr/>
        </p:nvSpPr>
        <p:spPr>
          <a:xfrm>
            <a:off x="3697896" y="300151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775744" y="306211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3999880" y="17773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2680504" y="235344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2271688" y="141734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лнце 56"/>
          <p:cNvSpPr/>
          <p:nvPr/>
        </p:nvSpPr>
        <p:spPr>
          <a:xfrm>
            <a:off x="2998822" y="303694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лнце 59"/>
          <p:cNvSpPr/>
          <p:nvPr/>
        </p:nvSpPr>
        <p:spPr>
          <a:xfrm>
            <a:off x="2991768" y="29295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олнце 64"/>
          <p:cNvSpPr/>
          <p:nvPr/>
        </p:nvSpPr>
        <p:spPr>
          <a:xfrm>
            <a:off x="2991768" y="24254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1839640" y="2353444"/>
            <a:ext cx="288000" cy="288000"/>
          </a:xfrm>
          <a:prstGeom prst="sun">
            <a:avLst/>
          </a:prstGeom>
          <a:solidFill>
            <a:srgbClr val="FFCC99"/>
          </a:solidFill>
          <a:ln w="38100">
            <a:solidFill>
              <a:srgbClr val="EE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олнце 165"/>
          <p:cNvSpPr/>
          <p:nvPr/>
        </p:nvSpPr>
        <p:spPr>
          <a:xfrm>
            <a:off x="3213316" y="364958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олнце 166"/>
          <p:cNvSpPr/>
          <p:nvPr/>
        </p:nvSpPr>
        <p:spPr>
          <a:xfrm>
            <a:off x="3559404" y="381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олнце 167"/>
          <p:cNvSpPr/>
          <p:nvPr/>
        </p:nvSpPr>
        <p:spPr>
          <a:xfrm>
            <a:off x="3141308" y="381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олнце 169"/>
          <p:cNvSpPr/>
          <p:nvPr/>
        </p:nvSpPr>
        <p:spPr>
          <a:xfrm>
            <a:off x="4365444" y="47297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олнце 170"/>
          <p:cNvSpPr/>
          <p:nvPr/>
        </p:nvSpPr>
        <p:spPr>
          <a:xfrm>
            <a:off x="5265764" y="291616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олнце 171"/>
          <p:cNvSpPr/>
          <p:nvPr/>
        </p:nvSpPr>
        <p:spPr>
          <a:xfrm>
            <a:off x="5085524" y="429766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олнце 172"/>
          <p:cNvSpPr/>
          <p:nvPr/>
        </p:nvSpPr>
        <p:spPr>
          <a:xfrm>
            <a:off x="4293436" y="3721596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олнце 173"/>
          <p:cNvSpPr/>
          <p:nvPr/>
        </p:nvSpPr>
        <p:spPr>
          <a:xfrm>
            <a:off x="4437452" y="508974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олнце 174"/>
          <p:cNvSpPr/>
          <p:nvPr/>
        </p:nvSpPr>
        <p:spPr>
          <a:xfrm>
            <a:off x="5409780" y="530577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олнце 175"/>
          <p:cNvSpPr/>
          <p:nvPr/>
        </p:nvSpPr>
        <p:spPr>
          <a:xfrm>
            <a:off x="4365444" y="24254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олнце 176"/>
          <p:cNvSpPr/>
          <p:nvPr/>
        </p:nvSpPr>
        <p:spPr>
          <a:xfrm>
            <a:off x="4077412" y="5233764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олнце 177"/>
          <p:cNvSpPr/>
          <p:nvPr/>
        </p:nvSpPr>
        <p:spPr>
          <a:xfrm>
            <a:off x="5085524" y="472970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олнце 178"/>
          <p:cNvSpPr/>
          <p:nvPr/>
        </p:nvSpPr>
        <p:spPr>
          <a:xfrm>
            <a:off x="4725484" y="422565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олнце 179"/>
          <p:cNvSpPr/>
          <p:nvPr/>
        </p:nvSpPr>
        <p:spPr>
          <a:xfrm>
            <a:off x="4581468" y="501774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олнце 180"/>
          <p:cNvSpPr/>
          <p:nvPr/>
        </p:nvSpPr>
        <p:spPr>
          <a:xfrm>
            <a:off x="5229540" y="4585692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олнце 181"/>
          <p:cNvSpPr/>
          <p:nvPr/>
        </p:nvSpPr>
        <p:spPr>
          <a:xfrm>
            <a:off x="4941508" y="3577580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Солнце 182"/>
          <p:cNvSpPr/>
          <p:nvPr/>
        </p:nvSpPr>
        <p:spPr>
          <a:xfrm>
            <a:off x="4201596" y="256946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Солнце 186"/>
          <p:cNvSpPr/>
          <p:nvPr/>
        </p:nvSpPr>
        <p:spPr>
          <a:xfrm>
            <a:off x="2105368" y="2322228"/>
            <a:ext cx="144016" cy="144016"/>
          </a:xfrm>
          <a:prstGeom prst="sun">
            <a:avLst/>
          </a:prstGeom>
          <a:solidFill>
            <a:srgbClr val="FFCC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495890" y="412054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274312" y="360806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91768" y="3892332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23</a:t>
            </a:r>
            <a:endParaRPr lang="ru-RU" sz="9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064699" y="3001516"/>
            <a:ext cx="364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070830" y="280527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05456" y="4268042"/>
            <a:ext cx="2654153" cy="1384995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2022-2024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гг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профориентационные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модули посетят 250 детей-инвалидов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из 25 специальных (коррекционных) общеобразовательных школ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Ставропольского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8005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2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0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2000" fill="hold"/>
                                        <p:tgtEl>
                                          <p:spTgt spid="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36" grpId="0" animBg="1"/>
      <p:bldP spid="36" grpId="1" animBg="1"/>
      <p:bldP spid="46" grpId="0" animBg="1"/>
      <p:bldP spid="46" grpId="1" animBg="1"/>
      <p:bldP spid="57" grpId="0" animBg="1"/>
      <p:bldP spid="57" grpId="1" animBg="1"/>
      <p:bldP spid="60" grpId="0" animBg="1"/>
      <p:bldP spid="60" grpId="1" animBg="1"/>
      <p:bldP spid="65" grpId="0" animBg="1"/>
      <p:bldP spid="65" grpId="1" animBg="1"/>
      <p:bldP spid="5" grpId="0" animBg="1"/>
      <p:bldP spid="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7" grpId="0" animBg="1"/>
      <p:bldP spid="1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-НАВИГАТОРОВ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65" y="985294"/>
            <a:ext cx="9938541" cy="4893571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Экспресс-программа состоится в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августе-декабре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(онлайн-формат). 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включает в себя разбор кейсов, работу в малых группах и живой диалог с экспертами и коллегами.</a:t>
            </a: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«Профессионалы будущего: прогноз востребованных компетенций»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«Современный рынок труда: к чему готовить школьников»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«Вариативные подходы к организации профориентационной работы с детьми, находящимися в трудной жизненной ситуации»</a:t>
            </a:r>
          </a:p>
          <a:p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«Организация и проведение профориентационной онлайн-диагностики и </a:t>
            </a: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постдиагностического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консультирования»</a:t>
            </a:r>
          </a:p>
          <a:p>
            <a:pPr lvl="0"/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«Абилимпикс: новые инструменты профориентации, обучения  и трудоустройства»</a:t>
            </a:r>
          </a:p>
          <a:p>
            <a:pPr lvl="0"/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«Проектная деятельность педагога-навигатора»</a:t>
            </a: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педагогов-навигаторов (опционально) будет организован сбор заявок на участие в специализированном проектном модуле.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этого модуля педагоги навигаторы смогут оформить свои идеи в области профориентации в интересный проект, получить рекомендации от экспертов и представить свой проект профессиональному сообществу.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проектного модуля получат дополнительный сертификат программы.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интересные и оригинальные проекты будут представлены в рамках проекта в качестве лучшего регионального опыта.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педагоги-навигаторы проектного модуля будут приглашены к участию в специализированных мероприятиях проекта «Тематическая неделя «Дороги, которые мы выбираем» и отмечены приятными бонусами от организаторов и партнеров.</a:t>
            </a:r>
          </a:p>
          <a:p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эфир обмену опытом в реализации проекта, интересным форматам и практикам работы, конструктивным предложениями и пожеланиям на будущее. </a:t>
            </a:r>
          </a:p>
          <a:p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онлайн-диагностики "Почему я выбираю профессию", "Как я выбираю" и "Что я выбираю».</a:t>
            </a:r>
          </a:p>
          <a:p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видеоролики, в котором профконсультант помогает понять, как интерпретировать результат тестирования и какую пользу для себя можно извлечь. </a:t>
            </a:r>
          </a:p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доступны школьникам и педагогам.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–НАВИГАТОРОВ:  СПИКЕРЫ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6814"/>
            <a:ext cx="2037918" cy="255454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Микулан Ирина Николаевна </a:t>
            </a:r>
            <a:r>
              <a:rPr lang="ru-RU" sz="1000" dirty="0">
                <a:solidFill>
                  <a:prstClr val="black"/>
                </a:solidFill>
              </a:rPr>
              <a:t>кандидат педагогических наук, доцент кафедры специального и инклюзивного образования ГБУ ДПО «Ставропольский краевой институт развития образования, повышения квалификации и переподготовки работников образования», член – корреспондент МАНПО, ученый секретарь Ставропольского регионального отделения МАНПО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" y="979186"/>
            <a:ext cx="1305736" cy="20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37921" y="3146815"/>
            <a:ext cx="1529914" cy="163121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Сергиенко  Инна Павловна  </a:t>
            </a:r>
            <a:r>
              <a:rPr lang="ru-RU" sz="1000" dirty="0">
                <a:solidFill>
                  <a:prstClr val="black"/>
                </a:solidFill>
              </a:rPr>
              <a:t>заместитель директора по учебно-воспитательной работе ГБПОУ «Григорополисский сельскохозяйственный техникум имени атамана М.И.Платова»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91" y="979186"/>
            <a:ext cx="14287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96528" y="3133483"/>
            <a:ext cx="1395116" cy="147732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Бочкова Ирина Валерьевна  </a:t>
            </a:r>
            <a:r>
              <a:rPr lang="ru-RU" sz="1000" dirty="0">
                <a:solidFill>
                  <a:prstClr val="black"/>
                </a:solidFill>
              </a:rPr>
              <a:t>педагог – психолог ГБПОУ «Григорополисский сельскохозяйственный техникум имени атамана М.И.Платова»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3" y="979187"/>
            <a:ext cx="1445116" cy="192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404258" y="313348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Юровникова Ирина Владимировна </a:t>
            </a:r>
            <a:r>
              <a:rPr lang="ru-RU" sz="1000" dirty="0">
                <a:solidFill>
                  <a:prstClr val="black"/>
                </a:solidFill>
              </a:rPr>
              <a:t>старший методист ГБПОУ «Григорополисский сельскохозяйственный техникум имени атамана М.И.Платова», сертифицированный эксперт Ворлдскиллс по компетенции «Бухгалтерский учет»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80203" y="313348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Борозинец Наталья Михайловна </a:t>
            </a:r>
            <a:r>
              <a:rPr lang="ru-RU" sz="1000" dirty="0">
                <a:solidFill>
                  <a:prstClr val="black"/>
                </a:solidFill>
              </a:rPr>
              <a:t>кандидат психологических наук, доцент, директор ресурсного учебно-методического центра по обучению лиц с инвалидностью и ОВЗ ФГАОУ ВО «Северо-Кавказский федеральный университет»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318" y="3158007"/>
            <a:ext cx="188468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Погребняк Любовь Павловна</a:t>
            </a:r>
            <a:r>
              <a:rPr lang="ru-RU" sz="1000" dirty="0">
                <a:solidFill>
                  <a:prstClr val="black"/>
                </a:solidFill>
              </a:rPr>
              <a:t>  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доктор </a:t>
            </a:r>
            <a:r>
              <a:rPr lang="ru-RU" sz="1000" dirty="0">
                <a:solidFill>
                  <a:prstClr val="black"/>
                </a:solidFill>
              </a:rPr>
              <a:t>педагогических наук, профессор, академик Международной академии наук педагогического образования, отличник просвещения, почетный работник высшего профессионального образования РФ, Почетный профессор Алтайского государственного педагогического университета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6" y="979186"/>
            <a:ext cx="1357230" cy="20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28"/>
          <a:stretch/>
        </p:blipFill>
        <p:spPr bwMode="auto">
          <a:xfrm>
            <a:off x="6852986" y="925863"/>
            <a:ext cx="1475946" cy="20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2" y="1034251"/>
            <a:ext cx="1683777" cy="18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–НАВИГАТОРОВ:  СПИКЕРЫ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3146814"/>
            <a:ext cx="1756072" cy="1015663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Яковенко Вера Николаевна </a:t>
            </a:r>
            <a:r>
              <a:rPr lang="ru-RU" sz="1000" dirty="0">
                <a:solidFill>
                  <a:prstClr val="black"/>
                </a:solidFill>
              </a:rPr>
              <a:t>руководитель регионального центра развития движения «Абилимпикс»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7921" y="3146813"/>
            <a:ext cx="1529914" cy="147732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Гунько Юлия Александровна </a:t>
            </a:r>
            <a:r>
              <a:rPr lang="ru-RU" sz="1000" dirty="0">
                <a:solidFill>
                  <a:prstClr val="black"/>
                </a:solidFill>
              </a:rPr>
              <a:t>руководитель Центра опережающей профессиональной подготовки Ставропольского края, кандидат экономических наук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96528" y="3073525"/>
            <a:ext cx="1395116" cy="163121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Казакова Ирина Ивановна </a:t>
            </a:r>
            <a:r>
              <a:rPr lang="ru-RU" sz="1000" dirty="0">
                <a:solidFill>
                  <a:prstClr val="black"/>
                </a:solidFill>
              </a:rPr>
              <a:t>начальник отдела содействия занятости населения ГКУ «Центр занятости населения Новоалександровского района»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4018" y="3049133"/>
            <a:ext cx="1395116" cy="2400657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Чикильдина Наталья Анатольевна </a:t>
            </a:r>
            <a:r>
              <a:rPr lang="ru-RU" sz="1000" dirty="0">
                <a:solidFill>
                  <a:prstClr val="black"/>
                </a:solidFill>
              </a:rPr>
              <a:t>заместитель директора по учебной работе ГБПОУ «Григорополисский сельскохозяйственный техникум имени атамана М.И.Платова», кандидат педагогических наук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76363" y="3001518"/>
            <a:ext cx="1395116" cy="2554546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 err="1">
                <a:solidFill>
                  <a:prstClr val="black"/>
                </a:solidFill>
              </a:rPr>
              <a:t>Кузыченко</a:t>
            </a:r>
            <a:r>
              <a:rPr lang="ru-RU" sz="1000" b="1" dirty="0">
                <a:solidFill>
                  <a:prstClr val="black"/>
                </a:solidFill>
              </a:rPr>
              <a:t> Юрий Алексеевич </a:t>
            </a:r>
          </a:p>
          <a:p>
            <a:r>
              <a:rPr lang="ru-RU" sz="1000" dirty="0">
                <a:solidFill>
                  <a:prstClr val="black"/>
                </a:solidFill>
              </a:rPr>
              <a:t>главного научного сотрудника лаборатории обработки почв отдела ландшафтного земледелия, доктора сельскохозяйственных наук ФГБНУ Северо-Кавказский Федеральный Научный Аграрный Центр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318" y="2951574"/>
            <a:ext cx="1884686" cy="553998"/>
          </a:xfrm>
          <a:prstGeom prst="rect">
            <a:avLst/>
          </a:prstGeom>
        </p:spPr>
        <p:txBody>
          <a:bodyPr wrap="square" lIns="91352" tIns="45682" rIns="91352" bIns="45682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Соболев Александр Юрьевич                  </a:t>
            </a:r>
            <a:r>
              <a:rPr lang="ru-RU" sz="1000" dirty="0">
                <a:solidFill>
                  <a:prstClr val="black"/>
                </a:solidFill>
              </a:rPr>
              <a:t>агроном СПК «Россия»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8449661" y="1180073"/>
            <a:ext cx="1310859" cy="16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Мои проекты\ГСХТ\Мои документы\Чикильдина Н.А..2021.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42" y="1104355"/>
            <a:ext cx="1292518" cy="17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42" y="1153736"/>
            <a:ext cx="1140679" cy="17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"/>
          <a:stretch/>
        </p:blipFill>
        <p:spPr bwMode="auto">
          <a:xfrm>
            <a:off x="6767646" y="1148538"/>
            <a:ext cx="1408614" cy="16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Мои проекты\ГСХТ\кип ГСХТ 2019\3. Сентябрь 2020- август 2021\Тематическая неделя 2021\Фото семинар 25.06.2021\WhatsApp Image 2021-06-25 at 17.52.37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886" y="1085914"/>
            <a:ext cx="1272208" cy="17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838" y="1148539"/>
            <a:ext cx="1133475" cy="17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77612" y="160366"/>
            <a:ext cx="8853023" cy="646240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ОБУЧЕНИЕ ПЕДАГОГОВ –НАВИГАТОРОВ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современные технологии взаимодействия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sc04.alicdn.com/kf/U998009b4b60b438b838ecb9d54c0ddaf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1674" y="985292"/>
            <a:ext cx="2664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ec7b40_1a7ecc24e08b4f8484b3c5621d941212~mv2_d_3648_2736_s_4_2.jpg/v1/fill/w_2500,h_1875,al_c/ec7b40_1a7ecc24e08b4f8484b3c5621d941212~mv2_d_3648_2736_s_4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08" y="985292"/>
            <a:ext cx="3589895" cy="26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20" y="3289548"/>
            <a:ext cx="3332353" cy="23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tatic.tildacdn.com/tild3738-3635-4564-a237-646332326164/___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7" y="944734"/>
            <a:ext cx="3384376" cy="450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tatic.wixstatic.com/media/9680e4_fc08958eb4f341ec9ba11e642d170c60~mv2.jpg/v1/fill/w_1184,h_888,fp_0.50_0.50,q_85/9680e4_fc08958eb4f341ec9ba11e642d170c60~mv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29" y="3742433"/>
            <a:ext cx="2452248" cy="183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5942" y="824150"/>
            <a:ext cx="18288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СЕРИЯ ОБУЧАЮЩИХ  ВЕБИНАРОВ ДЛЯ ВОЛОНТЕРОВ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25" y="1838426"/>
            <a:ext cx="1687643" cy="112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0" y="888817"/>
            <a:ext cx="16246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4742" y="985292"/>
            <a:ext cx="6215892" cy="4893571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«Рынок труда и компетенции для детей с особыми образовательными потребностями».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«Выбор профессии: диагностика и консультирование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«Сто вопросов от родителей»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Инфо-квест «Город мастеров»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 «Дороги, которые мы выбираем»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педагогов-навигаторов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Поделитесь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именно вы избрали путь учителя. Запишите видео на телефон и расскажите о вдохновляющих историях, о людях, которые привели вас в профессию.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видео на своих страницах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праздничным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 Вектор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эстафету своему коллеге, который тоже расскажет свою историю. Таким образом в интернете появится «цепочка воспоминаний» о выборе профессии учителя, который поможет популяризации профессии.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школьников и педагогов-навигаторов в рамках проекта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" y="2050425"/>
            <a:ext cx="1640361" cy="105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65" y="3070417"/>
            <a:ext cx="1687643" cy="12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3122445"/>
            <a:ext cx="1627228" cy="12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/>
          <a:stretch/>
        </p:blipFill>
        <p:spPr bwMode="auto">
          <a:xfrm>
            <a:off x="97660" y="4362080"/>
            <a:ext cx="1784406" cy="13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5" y="4453063"/>
            <a:ext cx="1695941" cy="11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22744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профориентации 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сетевом формате </a:t>
            </a: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8" y="913286"/>
            <a:ext cx="1516477" cy="1850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25" y="4162603"/>
            <a:ext cx="782669" cy="1215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5" y="4108028"/>
            <a:ext cx="3153503" cy="13966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9" y="913288"/>
            <a:ext cx="1226127" cy="1729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76" y="2404998"/>
            <a:ext cx="1296144" cy="1288887"/>
          </a:xfrm>
          <a:prstGeom prst="rect">
            <a:avLst/>
          </a:prstGeom>
        </p:spPr>
      </p:pic>
      <p:pic>
        <p:nvPicPr>
          <p:cNvPr id="3076" name="Picture 4" descr="http://www.3dline.ru/images/product_images/popup_images/gerb_0008_3dline.r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1" y="3693883"/>
            <a:ext cx="1368152" cy="131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7.pngwing.com/pngs/789/341/png-transparent-web-development-graphic-designer-logo-graphic-design-web-design-user-interface-design-business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51" l="880" r="92375">
                        <a14:foregroundMark x1="78006" y1="85390" x2="78006" y2="85390"/>
                        <a14:foregroundMark x1="87683" y1="80519" x2="87683" y2="80519"/>
                        <a14:foregroundMark x1="51613" y1="98052" x2="51613" y2="98052"/>
                        <a14:foregroundMark x1="24047" y1="974" x2="24047" y2="974"/>
                        <a14:foregroundMark x1="4692" y1="29870" x2="4692" y2="29870"/>
                        <a14:foregroundMark x1="9971" y1="21753" x2="9971" y2="21753"/>
                        <a14:foregroundMark x1="8798" y1="23377" x2="8798" y2="23377"/>
                        <a14:foregroundMark x1="7918" y1="24675" x2="7918" y2="24675"/>
                        <a14:foregroundMark x1="12610" y1="31169" x2="12610" y2="31169"/>
                        <a14:foregroundMark x1="14956" y1="38961" x2="14956" y2="38961"/>
                        <a14:foregroundMark x1="13490" y1="36688" x2="13490" y2="36688"/>
                        <a14:foregroundMark x1="12903" y1="34416" x2="12903" y2="34416"/>
                        <a14:foregroundMark x1="12317" y1="31818" x2="12317" y2="31818"/>
                        <a14:foregroundMark x1="15543" y1="42208" x2="15543" y2="42208"/>
                        <a14:foregroundMark x1="18475" y1="9091" x2="18475" y2="9091"/>
                        <a14:foregroundMark x1="19355" y1="7468" x2="19355" y2="7468"/>
                        <a14:foregroundMark x1="18768" y1="8117" x2="18768" y2="8117"/>
                        <a14:foregroundMark x1="48094" y1="649" x2="48094" y2="649"/>
                        <a14:foregroundMark x1="47214" y1="4221" x2="47214" y2="4221"/>
                        <a14:foregroundMark x1="47507" y1="1948" x2="47507" y2="1948"/>
                        <a14:foregroundMark x1="47214" y1="3247" x2="47214" y2="3247"/>
                        <a14:foregroundMark x1="31965" y1="43831" x2="40176" y2="1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2392" y="2414618"/>
            <a:ext cx="1415721" cy="1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56353" y="952968"/>
            <a:ext cx="3535817" cy="3142377"/>
          </a:xfrm>
          <a:prstGeom prst="roundRect">
            <a:avLst>
              <a:gd name="adj" fmla="val 22648"/>
            </a:avLst>
          </a:prstGeom>
          <a:noFill/>
          <a:ln>
            <a:prstDash val="lgDashDot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2" tIns="45682" rIns="91352" bIns="45682" rtlCol="0" anchor="ctr"/>
          <a:lstStyle/>
          <a:p>
            <a:pPr algn="ctr"/>
            <a:r>
              <a:rPr lang="ru-RU" b="1" dirty="0"/>
              <a:t>10 </a:t>
            </a:r>
            <a:r>
              <a:rPr lang="ru-RU" b="1" dirty="0" smtClean="0"/>
              <a:t>программ: </a:t>
            </a:r>
            <a:endParaRPr lang="ru-RU" b="1" dirty="0"/>
          </a:p>
          <a:p>
            <a:pPr algn="ctr"/>
            <a:r>
              <a:rPr lang="ru-RU" b="1" dirty="0"/>
              <a:t>Предпринимательство</a:t>
            </a:r>
          </a:p>
          <a:p>
            <a:pPr algn="ctr"/>
            <a:r>
              <a:rPr lang="ru-RU" b="1" dirty="0"/>
              <a:t>Флористика</a:t>
            </a:r>
          </a:p>
          <a:p>
            <a:pPr algn="ctr"/>
            <a:r>
              <a:rPr lang="ru-RU" b="1" dirty="0"/>
              <a:t>Поварское дело</a:t>
            </a:r>
          </a:p>
          <a:p>
            <a:pPr algn="ctr"/>
            <a:r>
              <a:rPr lang="ru-RU" b="1" dirty="0"/>
              <a:t>Кондитерское дело</a:t>
            </a:r>
          </a:p>
          <a:p>
            <a:pPr algn="ctr"/>
            <a:r>
              <a:rPr lang="ru-RU" b="1" dirty="0" err="1"/>
              <a:t>Автомагия</a:t>
            </a:r>
            <a:endParaRPr lang="ru-RU" b="1" dirty="0"/>
          </a:p>
          <a:p>
            <a:pPr algn="ctr"/>
            <a:r>
              <a:rPr lang="ru-RU" b="1" dirty="0"/>
              <a:t>Технарики</a:t>
            </a:r>
          </a:p>
          <a:p>
            <a:pPr algn="ctr"/>
            <a:r>
              <a:rPr lang="ru-RU" b="1" dirty="0" err="1"/>
              <a:t>Агрогномики</a:t>
            </a:r>
            <a:endParaRPr lang="ru-RU" b="1" dirty="0"/>
          </a:p>
          <a:p>
            <a:pPr algn="ctr"/>
            <a:r>
              <a:rPr lang="ru-RU" b="1" dirty="0"/>
              <a:t>Резьба по дереву</a:t>
            </a:r>
          </a:p>
          <a:p>
            <a:pPr algn="ctr"/>
            <a:r>
              <a:rPr lang="ru-RU" b="1" dirty="0"/>
              <a:t>Графический дизайн</a:t>
            </a:r>
          </a:p>
          <a:p>
            <a:pPr algn="ctr"/>
            <a:r>
              <a:rPr lang="ru-RU" b="1" dirty="0"/>
              <a:t>Технология моды</a:t>
            </a:r>
          </a:p>
        </p:txBody>
      </p:sp>
      <p:pic>
        <p:nvPicPr>
          <p:cNvPr id="3084" name="Picture 12" descr="https://e7.pngegg.com/pngimages/775/179/png-clipart-pastry-chef-cook-drawing-cake-baking-cook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17" b="962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3060" y="3951415"/>
            <a:ext cx="937260" cy="15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siteapi.org/nNkVXBkZ_pydLyWjLuo70oEiwR8=/0x0:1200x628/f53ef866cce939c.s.siteapi.org/img/6qxdl2m6vpooc4wsocksg4408ck08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51"/>
          <a:stretch/>
        </p:blipFill>
        <p:spPr bwMode="auto">
          <a:xfrm>
            <a:off x="7888313" y="3793604"/>
            <a:ext cx="1396034" cy="901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zabavnik.club/wp-content/uploads/gnomiki_1_27133539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9671" y="4216128"/>
            <a:ext cx="1018082" cy="10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21459" y="-94827"/>
            <a:ext cx="9809176" cy="914188"/>
            <a:chOff x="221459" y="121197"/>
            <a:chExt cx="9809175" cy="914188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221459" y="281457"/>
              <a:ext cx="9725026" cy="753927"/>
            </a:xfrm>
            <a:prstGeom prst="horizontalScroll">
              <a:avLst/>
            </a:prstGeom>
            <a:solidFill>
              <a:srgbClr val="183DB4"/>
            </a:solidFill>
            <a:ln>
              <a:solidFill>
                <a:srgbClr val="183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3" rIns="91423" bIns="45713"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877" y="473754"/>
              <a:ext cx="925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0" y="121197"/>
              <a:ext cx="797283" cy="91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93465" y="265220"/>
            <a:ext cx="8853023" cy="369241"/>
          </a:xfrm>
          <a:prstGeom prst="rect">
            <a:avLst/>
          </a:prstGeom>
          <a:noFill/>
        </p:spPr>
        <p:txBody>
          <a:bodyPr wrap="square" lIns="91336" tIns="45675" rIns="91336" bIns="45675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Педагоги – наставники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профориентации ориентации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21202s20.edusite.ru/images/pfupfukp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460376" y="1603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vyazemskiyadm.khabkrai.ru/photos/7446_x922.jpg"/>
          <p:cNvSpPr>
            <a:spLocks noChangeAspect="1" noChangeArrowheads="1"/>
          </p:cNvSpPr>
          <p:nvPr/>
        </p:nvSpPr>
        <p:spPr bwMode="auto">
          <a:xfrm>
            <a:off x="612776" y="3127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37" tIns="45675" rIns="91337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3475-5DF0-4D0F-8580-0E8E0C92139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blob:https://web.whatsapp.com/da0d473f-077f-4f84-a405-5ed2887f1339"/>
          <p:cNvSpPr>
            <a:spLocks noChangeAspect="1" noChangeArrowheads="1"/>
          </p:cNvSpPr>
          <p:nvPr/>
        </p:nvSpPr>
        <p:spPr bwMode="auto">
          <a:xfrm>
            <a:off x="765176" y="4651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2" tIns="45682" rIns="91352" bIns="456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219" y="1018780"/>
            <a:ext cx="1138582" cy="163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285" y="2962890"/>
            <a:ext cx="1370164" cy="2161199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Рогова Наталья Александровна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«Флористика»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7802" y="1068687"/>
            <a:ext cx="1173966" cy="15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714321" y="2956798"/>
            <a:ext cx="1370164" cy="2537370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Исраелян Оксана Георгиевна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«Бухгалтерский учет»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9891" y="2944822"/>
            <a:ext cx="1370164" cy="230824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Кузнецова Ольга Петровна</a:t>
            </a:r>
            <a:r>
              <a:rPr lang="ru-RU" sz="1200" dirty="0"/>
              <a:t> преподаватель высшей квалификационной категории, сертифицированный эксперт Ворлдскиллс по компетенции «Технологии моды»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52" y="1031012"/>
            <a:ext cx="11811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647952" y="2956801"/>
            <a:ext cx="1370164" cy="2349284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/>
              <a:t>Багринцева</a:t>
            </a:r>
            <a:r>
              <a:rPr lang="ru-RU" sz="1200" b="1" dirty="0"/>
              <a:t> Юлия Николаевна </a:t>
            </a:r>
            <a:r>
              <a:rPr lang="ru-RU" sz="1200" dirty="0"/>
              <a:t>преподаватель высшей квалификационной категории, сертифицированный эксперт Ворлдскиллс по компетенции «Агрономия»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5"/>
          <a:stretch/>
        </p:blipFill>
        <p:spPr bwMode="auto">
          <a:xfrm>
            <a:off x="5944096" y="1018781"/>
            <a:ext cx="1291949" cy="164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016106" y="2925441"/>
            <a:ext cx="1370164" cy="2349284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Панченко Надежда Николаевна </a:t>
            </a:r>
            <a:r>
              <a:rPr lang="ru-RU" sz="1200" dirty="0"/>
              <a:t>мастер производственного обучения, сертифицированный эксперт Ворлдскиллс по компетенции «Поварское дело»</a:t>
            </a:r>
          </a:p>
        </p:txBody>
      </p:sp>
      <p:pic>
        <p:nvPicPr>
          <p:cNvPr id="2056" name="Picture 8" descr="C:\Мои проекты\ГСХТ\Грант 01.04.2017\4 этап\Кулинарные фантазии 27.09.2018 детдом 8\IMG-20180929-WA00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6" y="1024126"/>
            <a:ext cx="1268791" cy="16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287916" y="2916150"/>
            <a:ext cx="1370164" cy="2725457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 err="1"/>
              <a:t>Грицук</a:t>
            </a:r>
            <a:r>
              <a:rPr lang="ru-RU" sz="1200" b="1" dirty="0"/>
              <a:t> Сергей Викторович </a:t>
            </a:r>
            <a:r>
              <a:rPr lang="ru-RU" sz="1200" dirty="0"/>
              <a:t>мастер производственного обучения первой квалификационной категории, сертифицированный эксперт Ворлдскиллс по компетенции «Поварское дело»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2904" y="1024126"/>
            <a:ext cx="1295648" cy="16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699942" y="2956798"/>
            <a:ext cx="1370164" cy="1973113"/>
          </a:xfrm>
          <a:prstGeom prst="rect">
            <a:avLst/>
          </a:prstGeom>
          <a:noFill/>
        </p:spPr>
        <p:txBody>
          <a:bodyPr wrap="square" lIns="91352" tIns="45682" rIns="91352" bIns="45682" rtlCol="0">
            <a:spAutoFit/>
          </a:bodyPr>
          <a:lstStyle/>
          <a:p>
            <a:r>
              <a:rPr lang="ru-RU" sz="1200" b="1" dirty="0"/>
              <a:t>Севостьянова Татьяна Владимировна </a:t>
            </a:r>
            <a:r>
              <a:rPr lang="ru-RU" sz="1200" dirty="0"/>
              <a:t>преподаватель, сертифицированный эксперт Ворлдскиллс по компетенции «Предпринимательство»</a:t>
            </a:r>
          </a:p>
        </p:txBody>
      </p:sp>
      <p:pic>
        <p:nvPicPr>
          <p:cNvPr id="3074" name="Picture 2" descr="E:\ВЕКТОР\MOODLE\Материалы для размещения в СДО MOODLE\Фото педагогов\kuznetsova-olga-petrovna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5784" y="1018781"/>
            <a:ext cx="1406448" cy="16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16272</TotalTime>
  <Words>1670</Words>
  <Application>Microsoft Office PowerPoint</Application>
  <PresentationFormat>Произвольный</PresentationFormat>
  <Paragraphs>315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1882</cp:revision>
  <cp:lastPrinted>2022-04-19T08:59:08Z</cp:lastPrinted>
  <dcterms:created xsi:type="dcterms:W3CDTF">2015-03-05T16:55:48Z</dcterms:created>
  <dcterms:modified xsi:type="dcterms:W3CDTF">2022-08-14T09:57:56Z</dcterms:modified>
</cp:coreProperties>
</file>