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12" r:id="rId1"/>
  </p:sldMasterIdLst>
  <p:notesMasterIdLst>
    <p:notesMasterId r:id="rId23"/>
  </p:notesMasterIdLst>
  <p:sldIdLst>
    <p:sldId id="341" r:id="rId2"/>
    <p:sldId id="346" r:id="rId3"/>
    <p:sldId id="351" r:id="rId4"/>
    <p:sldId id="347" r:id="rId5"/>
    <p:sldId id="363" r:id="rId6"/>
    <p:sldId id="359" r:id="rId7"/>
    <p:sldId id="362" r:id="rId8"/>
    <p:sldId id="348" r:id="rId9"/>
    <p:sldId id="349" r:id="rId10"/>
    <p:sldId id="360" r:id="rId11"/>
    <p:sldId id="361" r:id="rId12"/>
    <p:sldId id="350" r:id="rId13"/>
    <p:sldId id="367" r:id="rId14"/>
    <p:sldId id="364" r:id="rId15"/>
    <p:sldId id="375" r:id="rId16"/>
    <p:sldId id="369" r:id="rId17"/>
    <p:sldId id="371" r:id="rId18"/>
    <p:sldId id="365" r:id="rId19"/>
    <p:sldId id="372" r:id="rId20"/>
    <p:sldId id="370" r:id="rId21"/>
    <p:sldId id="3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33AA09-64FD-4B3D-9396-BB0C20AC2608}">
          <p14:sldIdLst>
            <p14:sldId id="341"/>
          </p14:sldIdLst>
        </p14:section>
        <p14:section name="Раздел без заголовка" id="{CB2FB207-EB47-463F-8734-474C3A11013B}">
          <p14:sldIdLst>
            <p14:sldId id="346"/>
            <p14:sldId id="351"/>
            <p14:sldId id="347"/>
            <p14:sldId id="363"/>
            <p14:sldId id="359"/>
            <p14:sldId id="362"/>
            <p14:sldId id="348"/>
            <p14:sldId id="349"/>
            <p14:sldId id="360"/>
            <p14:sldId id="361"/>
            <p14:sldId id="350"/>
            <p14:sldId id="367"/>
            <p14:sldId id="364"/>
            <p14:sldId id="375"/>
            <p14:sldId id="369"/>
            <p14:sldId id="371"/>
            <p14:sldId id="365"/>
            <p14:sldId id="372"/>
            <p14:sldId id="370"/>
            <p14:sldId id="37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FF7575"/>
    <a:srgbClr val="FFB7B7"/>
    <a:srgbClr val="FBDACD"/>
    <a:srgbClr val="FFEFF4"/>
    <a:srgbClr val="F7BEA7"/>
    <a:srgbClr val="FF9999"/>
    <a:srgbClr val="FCE3D8"/>
    <a:srgbClr val="F69366"/>
    <a:srgbClr val="FF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 snapToGrid="0">
      <p:cViewPr>
        <p:scale>
          <a:sx n="81" d="100"/>
          <a:sy n="81" d="100"/>
        </p:scale>
        <p:origin x="-648" y="-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8102C-DFD0-43AC-BB49-4C9DD77D466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0CD-72FA-4E0E-83DC-79EE16B4E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6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A350CD-72FA-4E0E-83DC-79EE16B4E84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9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38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56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3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2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5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9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5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9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8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2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B9D4-83CF-4D96-BB97-2DBD29CE81B8}" type="datetimeFigureOut">
              <a:rPr lang="ru-RU" smtClean="0"/>
              <a:pPr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48DA5-5630-4ED8-AFEC-990F1042B4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53.jpeg"/><Relationship Id="rId18" Type="http://schemas.openxmlformats.org/officeDocument/2006/relationships/image" Target="../media/image56.jpeg"/><Relationship Id="rId3" Type="http://schemas.openxmlformats.org/officeDocument/2006/relationships/image" Target="../media/image5.jpeg"/><Relationship Id="rId21" Type="http://schemas.microsoft.com/office/2007/relationships/hdphoto" Target="../media/hdphoto35.wdp"/><Relationship Id="rId7" Type="http://schemas.openxmlformats.org/officeDocument/2006/relationships/image" Target="../media/image50.jpeg"/><Relationship Id="rId12" Type="http://schemas.microsoft.com/office/2007/relationships/hdphoto" Target="../media/hdphoto31.wdp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6" Type="http://schemas.microsoft.com/office/2007/relationships/hdphoto" Target="../media/hdphoto33.wdp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11" Type="http://schemas.openxmlformats.org/officeDocument/2006/relationships/image" Target="../media/image52.jpeg"/><Relationship Id="rId5" Type="http://schemas.openxmlformats.org/officeDocument/2006/relationships/image" Target="../media/image49.jpeg"/><Relationship Id="rId15" Type="http://schemas.openxmlformats.org/officeDocument/2006/relationships/image" Target="../media/image54.jpeg"/><Relationship Id="rId10" Type="http://schemas.microsoft.com/office/2007/relationships/hdphoto" Target="../media/hdphoto30.wdp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51.jpeg"/><Relationship Id="rId14" Type="http://schemas.microsoft.com/office/2007/relationships/hdphoto" Target="../media/hdphoto3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png"/><Relationship Id="rId3" Type="http://schemas.openxmlformats.org/officeDocument/2006/relationships/image" Target="../media/image5.jpeg"/><Relationship Id="rId7" Type="http://schemas.openxmlformats.org/officeDocument/2006/relationships/image" Target="../media/image66.png"/><Relationship Id="rId12" Type="http://schemas.microsoft.com/office/2007/relationships/hdphoto" Target="../media/hdphoto3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5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80.png"/><Relationship Id="rId3" Type="http://schemas.openxmlformats.org/officeDocument/2006/relationships/image" Target="../media/image5.jpeg"/><Relationship Id="rId7" Type="http://schemas.openxmlformats.org/officeDocument/2006/relationships/image" Target="../media/image77.png"/><Relationship Id="rId12" Type="http://schemas.microsoft.com/office/2007/relationships/hdphoto" Target="../media/hdphoto4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79.png"/><Relationship Id="rId5" Type="http://schemas.openxmlformats.org/officeDocument/2006/relationships/image" Target="../media/image75.emf"/><Relationship Id="rId10" Type="http://schemas.microsoft.com/office/2007/relationships/hdphoto" Target="../media/hdphoto39.wdp"/><Relationship Id="rId4" Type="http://schemas.openxmlformats.org/officeDocument/2006/relationships/image" Target="../media/image3.png"/><Relationship Id="rId9" Type="http://schemas.openxmlformats.org/officeDocument/2006/relationships/image" Target="../media/image78.png"/><Relationship Id="rId14" Type="http://schemas.microsoft.com/office/2007/relationships/hdphoto" Target="../media/hdphoto4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5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5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87.png"/><Relationship Id="rId10" Type="http://schemas.microsoft.com/office/2007/relationships/hdphoto" Target="../media/hdphoto44.wdp"/><Relationship Id="rId4" Type="http://schemas.openxmlformats.org/officeDocument/2006/relationships/image" Target="../media/image3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5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3.png"/><Relationship Id="rId9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6.pn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3.png"/><Relationship Id="rId5" Type="http://schemas.openxmlformats.org/officeDocument/2006/relationships/image" Target="../media/image9.jpeg"/><Relationship Id="rId1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png"/><Relationship Id="rId18" Type="http://schemas.microsoft.com/office/2007/relationships/hdphoto" Target="../media/hdphoto7.wdp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1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12" Type="http://schemas.microsoft.com/office/2007/relationships/hdphoto" Target="../media/hdphoto11.wdp"/><Relationship Id="rId2" Type="http://schemas.openxmlformats.org/officeDocument/2006/relationships/notesSlide" Target="../notesSlides/notesSlide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1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14.wdp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3.png"/><Relationship Id="rId18" Type="http://schemas.microsoft.com/office/2007/relationships/hdphoto" Target="../media/hdphoto25.wdp"/><Relationship Id="rId3" Type="http://schemas.openxmlformats.org/officeDocument/2006/relationships/image" Target="../media/image38.png"/><Relationship Id="rId21" Type="http://schemas.openxmlformats.org/officeDocument/2006/relationships/image" Target="../media/image47.jpeg"/><Relationship Id="rId7" Type="http://schemas.openxmlformats.org/officeDocument/2006/relationships/image" Target="../media/image40.png"/><Relationship Id="rId12" Type="http://schemas.microsoft.com/office/2007/relationships/hdphoto" Target="../media/hdphoto22.wdp"/><Relationship Id="rId17" Type="http://schemas.openxmlformats.org/officeDocument/2006/relationships/image" Target="../media/image45.png"/><Relationship Id="rId2" Type="http://schemas.openxmlformats.org/officeDocument/2006/relationships/image" Target="../media/image5.jpeg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3.png"/><Relationship Id="rId10" Type="http://schemas.microsoft.com/office/2007/relationships/hdphoto" Target="../media/hdphoto21.wdp"/><Relationship Id="rId19" Type="http://schemas.openxmlformats.org/officeDocument/2006/relationships/image" Target="../media/image46.png"/><Relationship Id="rId4" Type="http://schemas.microsoft.com/office/2007/relationships/hdphoto" Target="../media/hdphoto18.wdp"/><Relationship Id="rId9" Type="http://schemas.openxmlformats.org/officeDocument/2006/relationships/image" Target="../media/image41.png"/><Relationship Id="rId14" Type="http://schemas.microsoft.com/office/2007/relationships/hdphoto" Target="../media/hdphoto23.wdp"/><Relationship Id="rId22" Type="http://schemas.microsoft.com/office/2007/relationships/hdphoto" Target="../media/hdphoto2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102490" y="0"/>
            <a:ext cx="12254522" cy="6858000"/>
            <a:chOff x="-62522" y="0"/>
            <a:chExt cx="12254522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2522" y="0"/>
              <a:ext cx="12254522" cy="6858000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2266950" y="2264"/>
              <a:ext cx="4676775" cy="19122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7172325" y="314325"/>
            <a:ext cx="43053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724594" y="5010966"/>
            <a:ext cx="5337793" cy="38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6639" y="2288188"/>
            <a:ext cx="6055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ГБПОУ  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«</a:t>
            </a: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Григорополисский сельскохозяйственный техникум </a:t>
            </a:r>
            <a:endParaRPr lang="ru-RU" b="1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 algn="ctr">
              <a:defRPr/>
            </a:pP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имени </a:t>
            </a: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атамана М.И.Платова»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2142" y="3511585"/>
            <a:ext cx="8174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Краевая инновационная площадка «Сетевая </a:t>
            </a: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модель профессиональной ориентации детей-сирот и детей, оставшихся без попечения родителей, с применением онлайн 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технологий» </a:t>
            </a:r>
            <a:endParaRPr lang="ru-RU" b="1" dirty="0">
              <a:solidFill>
                <a:prstClr val="white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85364" y="4658527"/>
            <a:ext cx="5166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356020, Ставропольский край, 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ст. Григорополисская, ул. Ленина, 1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Тел.: (86544) 5-23-25</a:t>
            </a: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</a:rPr>
              <a:t>Эл. почта: </a:t>
            </a:r>
            <a:r>
              <a:rPr lang="en-US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gshtd</a:t>
            </a:r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@mail.ru</a:t>
            </a: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13" r="4411"/>
          <a:stretch>
            <a:fillRect/>
          </a:stretch>
        </p:blipFill>
        <p:spPr bwMode="auto">
          <a:xfrm>
            <a:off x="178134" y="106156"/>
            <a:ext cx="5539442" cy="347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22" descr="D:\Мои документы\Рисунки\Казаки\Платов герб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r="21915"/>
          <a:stretch/>
        </p:blipFill>
        <p:spPr bwMode="auto">
          <a:xfrm>
            <a:off x="10315561" y="29263"/>
            <a:ext cx="1659188" cy="215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82" y="3666561"/>
            <a:ext cx="1665008" cy="249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94511" y="6485888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Период реализации  2019-2021гг.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9364" y="5463529"/>
            <a:ext cx="39449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Научный консультант </a:t>
            </a:r>
            <a:r>
              <a:rPr lang="ru-RU" b="1" dirty="0" err="1" smtClean="0"/>
              <a:t>Погребняк</a:t>
            </a:r>
            <a:r>
              <a:rPr lang="ru-RU" b="1" dirty="0" smtClean="0"/>
              <a:t> Л.П.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2490" y="5808293"/>
            <a:ext cx="787919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доктор </a:t>
            </a:r>
            <a:r>
              <a:rPr lang="ru-RU" sz="1600" b="1" dirty="0"/>
              <a:t>педагогических наук, </a:t>
            </a:r>
            <a:r>
              <a:rPr lang="ru-RU" sz="1600" b="1" dirty="0" smtClean="0"/>
              <a:t>профессор, Академик </a:t>
            </a:r>
            <a:r>
              <a:rPr lang="ru-RU" sz="1600" b="1" dirty="0"/>
              <a:t>Международной академии наук педагогического образования, </a:t>
            </a:r>
            <a:r>
              <a:rPr lang="ru-RU" sz="1600" b="1" dirty="0" smtClean="0"/>
              <a:t>Отличник </a:t>
            </a:r>
            <a:r>
              <a:rPr lang="ru-RU" sz="1600" b="1" dirty="0"/>
              <a:t>просвещения, </a:t>
            </a:r>
            <a:r>
              <a:rPr lang="ru-RU" sz="1600" b="1" dirty="0" smtClean="0"/>
              <a:t>Почетный работник </a:t>
            </a:r>
            <a:r>
              <a:rPr lang="ru-RU" sz="1600" b="1" dirty="0"/>
              <a:t>высшего профессионального образования РФ, </a:t>
            </a:r>
            <a:r>
              <a:rPr lang="ru-RU" sz="1600" b="1" dirty="0" smtClean="0"/>
              <a:t>Почетный профессор </a:t>
            </a:r>
            <a:r>
              <a:rPr lang="ru-RU" sz="1600" b="1" dirty="0"/>
              <a:t>Алтайского государственного педагогического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20041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231097"/>
            <a:ext cx="8944494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Экскурсия в колхоз «Россия»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46" y="1056403"/>
            <a:ext cx="9626553" cy="545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14737" y="210777"/>
            <a:ext cx="8944494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Инфо – квест   «Город мастеров»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6078" y="1423670"/>
            <a:ext cx="1954212" cy="2603500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05" y="915828"/>
            <a:ext cx="2592388" cy="194468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40" y="906462"/>
            <a:ext cx="2592388" cy="194468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9" y="2947353"/>
            <a:ext cx="2493121" cy="187050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6" y="4321810"/>
            <a:ext cx="3194050" cy="23955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9" y="2968625"/>
            <a:ext cx="2592388" cy="194468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82" y="4166234"/>
            <a:ext cx="3400425" cy="25511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8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32"/>
          <a:stretch/>
        </p:blipFill>
        <p:spPr bwMode="auto">
          <a:xfrm>
            <a:off x="5484606" y="4913313"/>
            <a:ext cx="2592388" cy="180403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195" y="468630"/>
            <a:ext cx="1860550" cy="26003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9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8" y="0"/>
            <a:ext cx="12183839" cy="6627998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514822" y="330500"/>
            <a:ext cx="9170515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Система дистанционного 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обучения    </a:t>
            </a:r>
            <a:b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https</a:t>
            </a:r>
            <a:r>
              <a:rPr lang="en-US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://gs-vektor.ru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557"/>
            <a:ext cx="3637280" cy="224265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1" y="1266960"/>
            <a:ext cx="4175760" cy="206316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92" y="3869941"/>
            <a:ext cx="4092969" cy="19397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5" y="4471709"/>
            <a:ext cx="3230880" cy="184739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72" y="1962917"/>
            <a:ext cx="3868145" cy="215307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12" y="4307176"/>
            <a:ext cx="2694624" cy="22534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1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" y="41129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572885" y="-14035"/>
            <a:ext cx="8944494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Результаты и распространение опыта работы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17691" y="10518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280" r="2823" b="14175"/>
          <a:stretch/>
        </p:blipFill>
        <p:spPr bwMode="auto">
          <a:xfrm>
            <a:off x="9828884" y="98037"/>
            <a:ext cx="2023148" cy="265933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5643" r="3872" b="13677"/>
          <a:stretch/>
        </p:blipFill>
        <p:spPr bwMode="auto">
          <a:xfrm>
            <a:off x="97505" y="15184"/>
            <a:ext cx="1982410" cy="25782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15" y="1022373"/>
            <a:ext cx="5560034" cy="4895512"/>
          </a:xfrm>
          <a:prstGeom prst="rect">
            <a:avLst/>
          </a:prstGeom>
        </p:spPr>
      </p:pic>
      <p:pic>
        <p:nvPicPr>
          <p:cNvPr id="3074" name="Picture 2" descr="C:\Мои проекты\ГСХТ\кип ГСХТ 2019\3. Сентябрь 2020- август 2021\Свидетельство Волков В.М. публикация 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70" y="1491922"/>
            <a:ext cx="1969192" cy="278515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6" t="3483" r="4339" b="12990"/>
          <a:stretch/>
        </p:blipFill>
        <p:spPr>
          <a:xfrm>
            <a:off x="112329" y="2937254"/>
            <a:ext cx="1952761" cy="2768757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Мои проекты\ГСХТ\кип ГСХТ 2019\3. Сентябрь 2020- август 2021\Свидетельство Волков В.М. публикация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37" y="4172736"/>
            <a:ext cx="1898053" cy="268526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Мои проекты\ГСХТ\кип ГСХТ 2019\3. Сентябрь 2020- август 2021\Свидетельство Исраелян О.Г. публикация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078" y="2212207"/>
            <a:ext cx="2070322" cy="27489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58" y="3956538"/>
            <a:ext cx="2070937" cy="267862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9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10" y="3598363"/>
            <a:ext cx="4146550" cy="31099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00635" y="418600"/>
            <a:ext cx="965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2400" dirty="0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6675" y="1353637"/>
            <a:ext cx="3683000" cy="2762250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"/>
          <a:stretch/>
        </p:blipFill>
        <p:spPr bwMode="auto">
          <a:xfrm>
            <a:off x="1800635" y="1561600"/>
            <a:ext cx="3409950" cy="475690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533456" y="101600"/>
            <a:ext cx="10343583" cy="985520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Региональный чемпионат </a:t>
            </a:r>
            <a:b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«Молодые профессионалы» </a:t>
            </a:r>
            <a:r>
              <a:rPr lang="en-US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WorldSkills</a:t>
            </a:r>
            <a:r>
              <a:rPr lang="en-US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 Junior Russia) 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 2021 год 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00635" y="418600"/>
            <a:ext cx="965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2400" dirty="0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0"/>
            <a:ext cx="10465186" cy="1087019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Всероссийский  </a:t>
            </a: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Проектный офис»  </a:t>
            </a: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на встрече представителей  муниципалитетов России «Родом из детства»</a:t>
            </a:r>
            <a:b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г.Изобильный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    28 </a:t>
            </a: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мая 2019 года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49"/>
          <a:stretch/>
        </p:blipFill>
        <p:spPr bwMode="auto">
          <a:xfrm>
            <a:off x="221703" y="2255520"/>
            <a:ext cx="2423003" cy="443134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41"/>
          <a:stretch/>
        </p:blipFill>
        <p:spPr bwMode="auto">
          <a:xfrm>
            <a:off x="9204325" y="1561600"/>
            <a:ext cx="2662555" cy="4686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63" y="1575175"/>
            <a:ext cx="3013920" cy="169126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00" y="2326640"/>
            <a:ext cx="3043128" cy="17076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50" y="3437262"/>
            <a:ext cx="2963653" cy="166305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123" y="4268790"/>
            <a:ext cx="3079926" cy="17283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7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6" y="956634"/>
            <a:ext cx="5637212" cy="273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 bwMode="auto">
          <a:xfrm>
            <a:off x="2792413" y="2132343"/>
            <a:ext cx="8324850" cy="446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309834"/>
            <a:ext cx="9512686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Всероссийский форум</a:t>
            </a:r>
            <a:r>
              <a:rPr lang="en-US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«Сильные идеи для нового времени»</a:t>
            </a: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2020 год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186553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21703" y="-39147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C:\Мои проекты\ГСХТ\кип ГСХТ 2019\2. Сентябрь 2019- август 2020\Тематическая неделя\Фото семинар 23.06.2020\SAM_8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07" y="2930068"/>
            <a:ext cx="3538444" cy="23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Мои проекты\ГСХТ\кип ГСХТ 2019\2. Сентябрь 2019- август 2020\Тематическая неделя\Фото семинар 23.06.2020\3785a405-5787-4930-b592-50a05ae895f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15" y="4507576"/>
            <a:ext cx="1616529" cy="21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Мои проекты\ГСХТ\кип ГСХТ 2019\2. Сентябрь 2019- август 2020\Тематическая неделя\Фото семинар 23.06.2020\8bcb8181-f153-40d3-a112-8344f11de9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" b="32558"/>
          <a:stretch/>
        </p:blipFill>
        <p:spPr bwMode="auto">
          <a:xfrm>
            <a:off x="4576080" y="2026776"/>
            <a:ext cx="3048000" cy="23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Мои проекты\ГСХТ\кип ГСХТ 2019\2. Сентябрь 2019- август 2020\Тематическая неделя\Фото семинар 23.06.2020\SAM_8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5" y="3027418"/>
            <a:ext cx="3263302" cy="21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454616"/>
            <a:ext cx="10048874" cy="1458651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Краевой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научно-практический семинар в формате видеоконференции «Внедрение эффективных технологий и методик профессиональной ориентации  детей-сирот и детей, оставшихся без попечения родителей, в Ставропольском крае»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ст. Григорополисская   23 июня 2020 года</a:t>
            </a: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721806" y="454616"/>
            <a:ext cx="10222543" cy="1650409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Краевой семинар «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Модель успешной социализации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детей-инвалидов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и детей с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ограниченными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возможностями здоровья»</a:t>
            </a:r>
            <a:b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Министерства образования Ставропольского края</a:t>
            </a:r>
            <a:b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базе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ГКОУ «Специальная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(коррекционная) общеобразовательная школа-интернат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№25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»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.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Красногвардейское  15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марта 2019 года</a:t>
            </a:r>
            <a:b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2032611"/>
            <a:ext cx="39150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93" y="4452938"/>
            <a:ext cx="3526096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451296"/>
            <a:ext cx="3529012" cy="19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6" y="454616"/>
            <a:ext cx="9596823" cy="1106983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X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Всероссийская выставка -  форум Фонда поддержки детей, находящихся в трудной жизненной ситуации «Вместе – ради детей!  Национальные цели. Десятилетие детства»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г. Калуга  1 октября  2019 года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36" y="2280507"/>
            <a:ext cx="2681287" cy="398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4" y="2032610"/>
            <a:ext cx="3370142" cy="25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r="20994" b="16335"/>
          <a:stretch/>
        </p:blipFill>
        <p:spPr bwMode="auto">
          <a:xfrm>
            <a:off x="8184339" y="1660159"/>
            <a:ext cx="3253599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4" y="4733289"/>
            <a:ext cx="10125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5" y="4681314"/>
            <a:ext cx="10125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4056789"/>
            <a:ext cx="3302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46" y="4675076"/>
            <a:ext cx="10125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3839" cy="68580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58425" y="0"/>
            <a:ext cx="1933575" cy="1924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454617"/>
            <a:ext cx="8944494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Цели и задачи</a:t>
            </a:r>
            <a:endParaRPr lang="ru-RU" sz="28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5" name="Объект 17"/>
          <p:cNvSpPr>
            <a:spLocks noGrp="1"/>
          </p:cNvSpPr>
          <p:nvPr>
            <p:ph sz="half" idx="1"/>
          </p:nvPr>
        </p:nvSpPr>
        <p:spPr>
          <a:xfrm>
            <a:off x="2414725" y="1117007"/>
            <a:ext cx="9064747" cy="1427948"/>
          </a:xfrm>
        </p:spPr>
        <p:txBody>
          <a:bodyPr>
            <a:normAutofit lnSpcReduction="10000"/>
          </a:bodyPr>
          <a:lstStyle/>
          <a:p>
            <a:pPr marL="0" indent="0" algn="just">
              <a:buFont typeface="Wingdings 2" pitchFamily="18" charset="2"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Цель - создание новых возможностей для профориентации детей-сирот и детей, оставшихся без попечения родителей, по наиболее востребованным и перспективным профессиям ТОП-50 и профессиональным компетенциям (профессиям) Ворлдскиллс с опорой на передовой отечественный и международный опыт.</a:t>
            </a:r>
            <a:endParaRPr lang="ru-RU" altLang="ru-RU" sz="2000" b="1" dirty="0" smtClean="0"/>
          </a:p>
        </p:txBody>
      </p:sp>
      <p:sp>
        <p:nvSpPr>
          <p:cNvPr id="16" name="Объект 15"/>
          <p:cNvSpPr txBox="1">
            <a:spLocks/>
          </p:cNvSpPr>
          <p:nvPr/>
        </p:nvSpPr>
        <p:spPr>
          <a:xfrm>
            <a:off x="64320" y="2442082"/>
            <a:ext cx="8502631" cy="27725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 indent="0" algn="just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Разработка и реализация в сетевом формате модульных программ профессиональной ориентации детей-сирот и детей, оставшихся без попечения родителей.</a:t>
            </a:r>
            <a:endParaRPr lang="ru-RU" altLang="ru-RU" sz="20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indent="0" algn="just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Создание единого информационного поля для детей-сирот и детей, оставшихся без попечения родителей, при условии многоуровневого сотрудничества и взаимодействия различных государственных и общественных структур (организаций, учреждений, служб, лиц) по профессиональной ориентации в сетевом формате на основе модульного принципа построения образовательного пространства.</a:t>
            </a:r>
          </a:p>
          <a:p>
            <a:pPr indent="0" algn="just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Организация деятельности для детей-сирот и детей, оставшихся без попечения родителей, обеспечивающая самоопределение в выборе будущей профессии посредством разработки и реализации модульных программ, сетевых технологий, игровых форм, профессиональных проб, метода проектов, онлайн-обучения.</a:t>
            </a:r>
            <a:endParaRPr lang="ru-RU" altLang="ru-RU" sz="2000" b="1" dirty="0" smtClean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338" name="Picture 2" descr="C:\Мои проекты\ГСХТ\кип ГСХТ 2019\Найди свой путь к успех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27" y="3896157"/>
            <a:ext cx="3554212" cy="29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C:\Мои проекты\ГСХТ\кип ГСХТ 2019\3. Сентябрь 2020- август 2021\Форум Фонда ПД 10.11.2020\Фото Форума 10.11.2020\WhatsApp Image 2020-11-10 at 15.46.00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671637"/>
            <a:ext cx="46863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Мои проекты\ГСХТ\кип ГСХТ 2019\3. Сентябрь 2020- август 2021\Форум Фонда ПД 10.11.2020\Фото Форума 10.11.2020\WhatsApp Image 2020-11-10 at 15.46.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1671637"/>
            <a:ext cx="44069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Мои проекты\ГСХТ\кип ГСХТ 2019\3. Сентябрь 2020- август 2021\Форум Фонда ПД 10.11.2020\Фото Форума 10.11.2020\WhatsApp Image 2020-11-10 at 15.45.5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80" y="4029075"/>
            <a:ext cx="3771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6" y="454617"/>
            <a:ext cx="10200981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XI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Всероссийский форум Фонда поддержки детей, находящихся в трудной жизненной ситуации «Вместе – ради детей!»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г. Ставрополь 10 ноября  2020 года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Профессиональный диалог «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Подготовка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детей,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находящихся в трудной жизненной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ситуации, к самостоятельной жизни»</a:t>
            </a: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51000" y="454617"/>
            <a:ext cx="10541000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Конкурс Уполномоченного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при Президенте Российской Федерации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правам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ребенка «Вектор детства - 2021»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50104" y="1045241"/>
            <a:ext cx="9576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поддержка инновационных социальных государственных и общественных проектов в сфере защиты семьи и детства. В Конкурсе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1071 проектов, реализуемых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Российской Федерации.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Экспертной комиссией отобрано ТОП-100 лучших из представленных к рассмотрению проектов, в состав которых вошел Григорополисский техникум (11 место в рейтинге).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детства-2021" приурочен к объявленному в России Десятилетию детства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27" y="3172790"/>
            <a:ext cx="7561873" cy="368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8" y="2799567"/>
            <a:ext cx="1705707" cy="113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8" y="5219053"/>
            <a:ext cx="1931900" cy="128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3" y="2123865"/>
            <a:ext cx="2288485" cy="321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58" y="3948982"/>
            <a:ext cx="1912187" cy="27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46" y="1529445"/>
            <a:ext cx="2095523" cy="157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70" y="3195759"/>
            <a:ext cx="2117105" cy="158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21" y="3248486"/>
            <a:ext cx="2108001" cy="157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55" y="4949295"/>
            <a:ext cx="2095523" cy="156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20" y="4879490"/>
            <a:ext cx="2117105" cy="156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8" y="4784138"/>
            <a:ext cx="1516477" cy="18504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4694118"/>
            <a:ext cx="1053933" cy="163637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5237994"/>
            <a:ext cx="3153503" cy="1396607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Прямоугольник 21"/>
          <p:cNvSpPr/>
          <p:nvPr/>
        </p:nvSpPr>
        <p:spPr>
          <a:xfrm>
            <a:off x="1647855" y="3336387"/>
            <a:ext cx="3495646" cy="18158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Профориентационная программа </a:t>
            </a:r>
            <a:r>
              <a:rPr lang="ru-RU" sz="14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Times New Roman"/>
              </a:rPr>
              <a:t>предполагает пять модулей:</a:t>
            </a:r>
          </a:p>
          <a:p>
            <a:pPr algn="ctr"/>
            <a:endParaRPr lang="ru-RU" sz="1400" b="1" dirty="0">
              <a:solidFill>
                <a:srgbClr val="2A3E86"/>
              </a:solidFill>
              <a:latin typeface="Century Gothic" panose="020B0502020202020204" pitchFamily="34" charset="0"/>
              <a:ea typeface="Times New Roman"/>
            </a:endParaRPr>
          </a:p>
          <a:p>
            <a:pPr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«Кулинарные </a:t>
            </a:r>
            <a:r>
              <a:rPr lang="ru-RU" sz="1400" b="1" dirty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фантазии</a:t>
            </a: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» </a:t>
            </a:r>
          </a:p>
          <a:p>
            <a:pPr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«Сказки </a:t>
            </a:r>
            <a:r>
              <a:rPr lang="ru-RU" sz="1400" b="1" dirty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Флоры» </a:t>
            </a:r>
            <a:endParaRPr lang="ru-RU" sz="1400" b="1" dirty="0" smtClean="0">
              <a:solidFill>
                <a:srgbClr val="2A3E86"/>
              </a:solidFill>
              <a:latin typeface="Century Gothic" panose="020B0502020202020204" pitchFamily="34" charset="0"/>
              <a:ea typeface="Times New Roman"/>
            </a:endParaRPr>
          </a:p>
          <a:p>
            <a:pPr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«</a:t>
            </a:r>
            <a:r>
              <a:rPr lang="ru-RU" sz="1400" b="1" dirty="0" err="1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Технарики</a:t>
            </a:r>
            <a:r>
              <a:rPr lang="ru-RU" sz="1400" b="1" dirty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» </a:t>
            </a:r>
            <a:endParaRPr lang="ru-RU" sz="1400" b="1" dirty="0" smtClean="0">
              <a:solidFill>
                <a:srgbClr val="2A3E86"/>
              </a:solidFill>
              <a:latin typeface="Century Gothic" panose="020B0502020202020204" pitchFamily="34" charset="0"/>
              <a:ea typeface="Times New Roman"/>
            </a:endParaRPr>
          </a:p>
          <a:p>
            <a:pPr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«Ты </a:t>
            </a:r>
            <a:r>
              <a:rPr lang="ru-RU" sz="1400" b="1" dirty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- предприниматель</a:t>
            </a: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»</a:t>
            </a:r>
          </a:p>
          <a:p>
            <a:pPr algn="ctr">
              <a:buClr>
                <a:srgbClr val="C00000"/>
              </a:buClr>
            </a:pPr>
            <a:r>
              <a:rPr lang="ru-RU" sz="1400" b="1" dirty="0" smtClean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«Волшебная </a:t>
            </a:r>
            <a:r>
              <a:rPr lang="ru-RU" sz="1400" b="1" dirty="0">
                <a:solidFill>
                  <a:srgbClr val="2A3E86"/>
                </a:solidFill>
                <a:latin typeface="Century Gothic" panose="020B0502020202020204" pitchFamily="34" charset="0"/>
                <a:ea typeface="Times New Roman"/>
              </a:rPr>
              <a:t>иголочка»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3" y="2965071"/>
            <a:ext cx="1226127" cy="172904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r="15789"/>
          <a:stretch/>
        </p:blipFill>
        <p:spPr>
          <a:xfrm>
            <a:off x="5131054" y="3068472"/>
            <a:ext cx="1473851" cy="1465599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0372725" y="0"/>
            <a:ext cx="1819275" cy="1924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02" y="1277541"/>
            <a:ext cx="2095523" cy="156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1847850" y="1524001"/>
            <a:ext cx="5295900" cy="1586340"/>
          </a:xfrm>
          <a:prstGeom prst="roundRect">
            <a:avLst>
              <a:gd name="adj" fmla="val 8097"/>
            </a:avLst>
          </a:prstGeom>
          <a:solidFill>
            <a:schemeClr val="bg1"/>
          </a:solidFill>
          <a:ln w="9525">
            <a:solidFill>
              <a:srgbClr val="333333"/>
            </a:solidFill>
            <a:prstDash val="dash"/>
            <a:round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 algn="ctr"/>
            <a:r>
              <a:rPr lang="ru-RU" alt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</a:t>
            </a:r>
            <a:r>
              <a:rPr lang="ru-RU" altLang="ru-RU" sz="1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2019 </a:t>
            </a:r>
            <a:r>
              <a:rPr lang="ru-RU" alt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году </a:t>
            </a:r>
            <a:r>
              <a:rPr lang="ru-RU" altLang="ru-RU" sz="1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техникуме открыта краевая инновационная площадка, где </a:t>
            </a:r>
            <a:r>
              <a:rPr lang="ru-RU" alt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квалифицированные </a:t>
            </a:r>
            <a:r>
              <a:rPr lang="ru-RU" altLang="ru-RU" sz="1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преподаватели – сертифицированные эксперты Ворлдскиллс </a:t>
            </a:r>
            <a:r>
              <a:rPr lang="ru-RU" alt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и </a:t>
            </a:r>
            <a:r>
              <a:rPr lang="ru-RU" altLang="ru-RU" sz="1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студенты - волонтеры </a:t>
            </a:r>
            <a:r>
              <a:rPr lang="ru-RU" altLang="ru-RU" sz="14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ведут профориентационную работу </a:t>
            </a:r>
            <a:r>
              <a:rPr lang="ru-RU" altLang="ru-RU" sz="1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для детей-сирот</a:t>
            </a:r>
            <a:endParaRPr lang="ru-RU" alt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514822" y="406748"/>
            <a:ext cx="10496603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Профориентационная работа с воспитанниками организаций </a:t>
            </a:r>
            <a:b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для детей-сирот 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9260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454617"/>
            <a:ext cx="8835563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Реализация профориентационных модулей</a:t>
            </a: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2322739" y="1357406"/>
            <a:ext cx="6964561" cy="1955902"/>
          </a:xfrm>
          <a:prstGeom prst="roundRect">
            <a:avLst>
              <a:gd name="adj" fmla="val 8097"/>
            </a:avLst>
          </a:prstGeom>
          <a:solidFill>
            <a:schemeClr val="bg1"/>
          </a:solidFill>
          <a:ln w="9525">
            <a:solidFill>
              <a:srgbClr val="333333"/>
            </a:solidFill>
            <a:prstDash val="dash"/>
            <a:round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/>
            <a:r>
              <a:rPr lang="ru-RU" sz="1600" b="1" dirty="0">
                <a:solidFill>
                  <a:srgbClr val="1D2C12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rPr>
              <a:t>Проект направлен на комплексное проблем в сфере:</a:t>
            </a:r>
          </a:p>
          <a:p>
            <a:pPr marL="0">
              <a:tabLst>
                <a:tab pos="266700" algn="l"/>
              </a:tabLst>
            </a:pPr>
            <a:r>
              <a:rPr lang="ru-RU" sz="1600" b="1" dirty="0">
                <a:solidFill>
                  <a:srgbClr val="1D2C12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rPr>
              <a:t>1)	профессиональной ориентации детей-сирот; </a:t>
            </a:r>
          </a:p>
          <a:p>
            <a:pPr marL="0">
              <a:tabLst>
                <a:tab pos="266700" algn="l"/>
              </a:tabLst>
            </a:pPr>
            <a:r>
              <a:rPr lang="ru-RU" sz="1600" b="1" dirty="0">
                <a:solidFill>
                  <a:srgbClr val="1D2C12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rPr>
              <a:t>2)	повышения престижа рабочих профессий и специальностей СПО;</a:t>
            </a:r>
          </a:p>
          <a:p>
            <a:pPr marL="0">
              <a:tabLst>
                <a:tab pos="266700" algn="l"/>
              </a:tabLst>
            </a:pPr>
            <a:r>
              <a:rPr lang="ru-RU" sz="1600" b="1" dirty="0">
                <a:solidFill>
                  <a:srgbClr val="1D2C12"/>
                </a:solidFill>
                <a:latin typeface="Century Gothic" panose="020B0502020202020204" pitchFamily="34" charset="0"/>
                <a:ea typeface="+mj-ea"/>
                <a:cs typeface="Times New Roman" pitchFamily="18" charset="0"/>
              </a:rPr>
              <a:t>3) квалифицированной помощи в решении вопросов выбора будущей профессии.</a:t>
            </a:r>
          </a:p>
        </p:txBody>
      </p:sp>
      <p:pic>
        <p:nvPicPr>
          <p:cNvPr id="28" name="Рисунок 23">
            <a:extLst>
              <a:ext uri="{FF2B5EF4-FFF2-40B4-BE49-F238E27FC236}">
                <a16:creationId xmlns="" xmlns:a16="http://schemas.microsoft.com/office/drawing/2014/main" id="{DE630477-E5CB-4F6C-8E62-E24083809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5738" y="2602157"/>
            <a:ext cx="2440025" cy="183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1">
            <a:extLst>
              <a:ext uri="{FF2B5EF4-FFF2-40B4-BE49-F238E27FC236}">
                <a16:creationId xmlns="" xmlns:a16="http://schemas.microsoft.com/office/drawing/2014/main" id="{73CF8222-6AC5-4D91-A652-DD6486E56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7"/>
          <a:stretch/>
        </p:blipFill>
        <p:spPr bwMode="auto">
          <a:xfrm>
            <a:off x="4355377" y="5105399"/>
            <a:ext cx="244002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727ABB0-E3FB-4B3C-AE76-943132C816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355378" y="3445955"/>
            <a:ext cx="2440027" cy="15245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7C37EDB-9C89-4A09-849D-C9912FD351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260" y="3525206"/>
            <a:ext cx="2294504" cy="167870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83522"/>
            <a:ext cx="2000249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980" y="1121726"/>
            <a:ext cx="2428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66" y="3476625"/>
            <a:ext cx="24288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Загрузки D\WhatsApp Image 2021-05-21 at 08.26.56.jpe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0069" r="5208" b="12500"/>
          <a:stretch/>
        </p:blipFill>
        <p:spPr bwMode="auto">
          <a:xfrm>
            <a:off x="9480980" y="4551162"/>
            <a:ext cx="2428875" cy="18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Загрузки D\WhatsApp Image 2021-05-21 at 08.29.26.jpe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5" t="3433" r="3726" b="12500"/>
          <a:stretch/>
        </p:blipFill>
        <p:spPr bwMode="auto">
          <a:xfrm>
            <a:off x="7042150" y="5004880"/>
            <a:ext cx="2245150" cy="163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103156" y="5136935"/>
            <a:ext cx="3237300" cy="1449643"/>
            <a:chOff x="2065567" y="425838"/>
            <a:chExt cx="2631991" cy="11676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7" name="Нашивка 4"/>
            <p:cNvSpPr/>
            <p:nvPr/>
          </p:nvSpPr>
          <p:spPr>
            <a:xfrm>
              <a:off x="2065567" y="536825"/>
              <a:ext cx="2585758" cy="1056652"/>
            </a:xfrm>
            <a:prstGeom prst="cloudCallou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3970" tIns="6985" rIns="0" bIns="6985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В </a:t>
              </a:r>
              <a:r>
                <a:rPr lang="ru-RU" sz="12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2019-2021 </a:t>
              </a: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гг.</a:t>
              </a:r>
              <a:b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профориентационные модули посетили </a:t>
              </a:r>
              <a:r>
                <a:rPr lang="ru-RU" sz="12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239 детей-сирот из 19 детских </a:t>
              </a: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домов </a:t>
              </a:r>
              <a:r>
                <a:rPr lang="ru-RU" sz="1200" b="1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и 6 коррекционных школ Ставропольского </a:t>
              </a:r>
              <a:r>
                <a:rPr lang="ru-RU" sz="1200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края  </a:t>
              </a:r>
            </a:p>
          </p:txBody>
        </p:sp>
        <p:sp>
          <p:nvSpPr>
            <p:cNvPr id="46" name="Нашивка 6"/>
            <p:cNvSpPr/>
            <p:nvPr/>
          </p:nvSpPr>
          <p:spPr>
            <a:xfrm>
              <a:off x="2065567" y="425838"/>
              <a:ext cx="2631991" cy="1167639"/>
            </a:xfrm>
            <a:prstGeom prst="cloudCallou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483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63345" y="17871"/>
            <a:ext cx="8944494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Сетевая модель профессиональной ориентации</a:t>
            </a:r>
            <a:endParaRPr lang="ru-RU" sz="24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873250" y="679450"/>
            <a:ext cx="9328150" cy="6146800"/>
            <a:chOff x="1180" y="428"/>
            <a:chExt cx="5876" cy="387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80" y="428"/>
              <a:ext cx="5876" cy="3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368" y="1912"/>
              <a:ext cx="1577" cy="517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2367" y="1912"/>
              <a:ext cx="1578" cy="517"/>
            </a:xfrm>
            <a:prstGeom prst="ellipse">
              <a:avLst/>
            </a:prstGeom>
            <a:solidFill>
              <a:srgbClr val="89FFB0"/>
            </a:solidFill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467" y="2007"/>
              <a:ext cx="14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ГБПОУ ГСХТ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имени атамана </a:t>
              </a:r>
              <a:r>
                <a:rPr kumimoji="0" lang="ru-RU" alt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М.И.Платова</a:t>
              </a:r>
              <a:r>
                <a:rPr kumimoji="0" lang="ru-RU" altLang="ru-RU" sz="14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256" y="1826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56" y="1826"/>
              <a:ext cx="932" cy="453"/>
            </a:xfrm>
            <a:prstGeom prst="ellipse">
              <a:avLst/>
            </a:prstGeom>
            <a:solidFill>
              <a:srgbClr val="FFFF99"/>
            </a:solidFill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405" y="1991"/>
              <a:ext cx="63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Центр занятости</a:t>
              </a:r>
              <a:endPara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2762" y="3238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2762" y="3238"/>
              <a:ext cx="932" cy="453"/>
            </a:xfrm>
            <a:prstGeom prst="ellipse">
              <a:avLst/>
            </a:prstGeom>
            <a:solidFill>
              <a:srgbClr val="FFB3FF"/>
            </a:solidFill>
            <a:ln>
              <a:solidFill>
                <a:srgbClr val="FF37FF"/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3017" y="3403"/>
              <a:ext cx="42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Выпускник</a:t>
              </a:r>
              <a:endPara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2468" y="3834"/>
              <a:ext cx="1549" cy="453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2468" y="3834"/>
              <a:ext cx="1549" cy="453"/>
            </a:xfrm>
            <a:prstGeom prst="ellipse">
              <a:avLst/>
            </a:prstGeom>
            <a:solidFill>
              <a:srgbClr val="FFCC99"/>
            </a:solidFill>
            <a:ln>
              <a:solidFill>
                <a:srgbClr val="FFA74F"/>
              </a:solidFill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>
                <a:solidFill>
                  <a:schemeClr val="dk1"/>
                </a:solidFill>
              </a:endParaRP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2998" y="4001"/>
              <a:ext cx="4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Рынок труда</a:t>
              </a:r>
              <a:endPara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1471" y="2593"/>
              <a:ext cx="932" cy="452"/>
            </a:xfrm>
            <a:prstGeom prst="ellipse">
              <a:avLst/>
            </a:prstGeom>
            <a:solidFill>
              <a:srgbClr val="CCC2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1471" y="2592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669" y="2759"/>
              <a:ext cx="54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Детские дома</a:t>
              </a:r>
              <a:endPara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2619" y="441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2619" y="441"/>
              <a:ext cx="932" cy="453"/>
            </a:xfrm>
            <a:prstGeom prst="ellipse">
              <a:avLst/>
            </a:prstGeom>
            <a:solidFill>
              <a:srgbClr val="FFD3BD"/>
            </a:solidFill>
            <a:ln>
              <a:solidFill>
                <a:srgbClr val="FF8C53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2859" y="607"/>
              <a:ext cx="45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Абитуриент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auto">
            <a:xfrm>
              <a:off x="1543" y="1087"/>
              <a:ext cx="932" cy="453"/>
            </a:xfrm>
            <a:prstGeom prst="ellipse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1543" y="1087"/>
              <a:ext cx="932" cy="453"/>
            </a:xfrm>
            <a:prstGeom prst="ellipse">
              <a:avLst/>
            </a:prstGeom>
            <a:solidFill>
              <a:srgbClr val="FFB3FF"/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1654" y="1174"/>
              <a:ext cx="765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>
                  <a:solidFill>
                    <a:srgbClr val="612621"/>
                  </a:solidFill>
                  <a:latin typeface="Calibri" pitchFamily="34" charset="0"/>
                </a:rPr>
                <a:t>Мастер-классы</a:t>
              </a:r>
            </a:p>
            <a:p>
              <a:pPr algn="ctr"/>
              <a:r>
                <a:rPr lang="ru-RU" altLang="ru-RU" sz="1100" b="1" dirty="0">
                  <a:solidFill>
                    <a:srgbClr val="612621"/>
                  </a:solidFill>
                  <a:latin typeface="Calibri" pitchFamily="34" charset="0"/>
                </a:rPr>
                <a:t>Профессиональные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>
                  <a:solidFill>
                    <a:srgbClr val="612621"/>
                  </a:solidFill>
                  <a:latin typeface="Calibri" pitchFamily="34" charset="0"/>
                </a:rPr>
                <a:t>пробы</a:t>
              </a: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4053" y="1468"/>
              <a:ext cx="2990" cy="89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1111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2" name="Freeform 36"/>
            <p:cNvSpPr>
              <a:spLocks noEditPoints="1"/>
            </p:cNvSpPr>
            <p:nvPr/>
          </p:nvSpPr>
          <p:spPr bwMode="auto">
            <a:xfrm>
              <a:off x="4045" y="1460"/>
              <a:ext cx="3006" cy="906"/>
            </a:xfrm>
            <a:custGeom>
              <a:avLst/>
              <a:gdLst>
                <a:gd name="T0" fmla="*/ 15723 w 15841"/>
                <a:gd name="T1" fmla="*/ 2163 h 4774"/>
                <a:gd name="T2" fmla="*/ 15746 w 15841"/>
                <a:gd name="T3" fmla="*/ 2015 h 4774"/>
                <a:gd name="T4" fmla="*/ 15837 w 15841"/>
                <a:gd name="T5" fmla="*/ 2432 h 4774"/>
                <a:gd name="T6" fmla="*/ 14879 w 15841"/>
                <a:gd name="T7" fmla="*/ 1332 h 4774"/>
                <a:gd name="T8" fmla="*/ 15390 w 15841"/>
                <a:gd name="T9" fmla="*/ 1640 h 4774"/>
                <a:gd name="T10" fmla="*/ 14039 w 15841"/>
                <a:gd name="T11" fmla="*/ 866 h 4774"/>
                <a:gd name="T12" fmla="*/ 13480 w 15841"/>
                <a:gd name="T13" fmla="*/ 766 h 4774"/>
                <a:gd name="T14" fmla="*/ 13658 w 15841"/>
                <a:gd name="T15" fmla="*/ 738 h 4774"/>
                <a:gd name="T16" fmla="*/ 12132 w 15841"/>
                <a:gd name="T17" fmla="*/ 404 h 4774"/>
                <a:gd name="T18" fmla="*/ 11771 w 15841"/>
                <a:gd name="T19" fmla="*/ 380 h 4774"/>
                <a:gd name="T20" fmla="*/ 11683 w 15841"/>
                <a:gd name="T21" fmla="*/ 284 h 4774"/>
                <a:gd name="T22" fmla="*/ 10231 w 15841"/>
                <a:gd name="T23" fmla="*/ 143 h 4774"/>
                <a:gd name="T24" fmla="*/ 9506 w 15841"/>
                <a:gd name="T25" fmla="*/ 128 h 4774"/>
                <a:gd name="T26" fmla="*/ 9869 w 15841"/>
                <a:gd name="T27" fmla="*/ 153 h 4774"/>
                <a:gd name="T28" fmla="*/ 8915 w 15841"/>
                <a:gd name="T29" fmla="*/ 20 h 4774"/>
                <a:gd name="T30" fmla="*/ 7354 w 15841"/>
                <a:gd name="T31" fmla="*/ 47 h 4774"/>
                <a:gd name="T32" fmla="*/ 6995 w 15841"/>
                <a:gd name="T33" fmla="*/ 97 h 4774"/>
                <a:gd name="T34" fmla="*/ 7034 w 15841"/>
                <a:gd name="T35" fmla="*/ 56 h 4774"/>
                <a:gd name="T36" fmla="*/ 5474 w 15841"/>
                <a:gd name="T37" fmla="*/ 117 h 4774"/>
                <a:gd name="T38" fmla="*/ 4858 w 15841"/>
                <a:gd name="T39" fmla="*/ 264 h 4774"/>
                <a:gd name="T40" fmla="*/ 5084 w 15841"/>
                <a:gd name="T41" fmla="*/ 238 h 4774"/>
                <a:gd name="T42" fmla="*/ 4122 w 15841"/>
                <a:gd name="T43" fmla="*/ 290 h 4774"/>
                <a:gd name="T44" fmla="*/ 2633 w 15841"/>
                <a:gd name="T45" fmla="*/ 607 h 4774"/>
                <a:gd name="T46" fmla="*/ 1852 w 15841"/>
                <a:gd name="T47" fmla="*/ 932 h 4774"/>
                <a:gd name="T48" fmla="*/ 2297 w 15841"/>
                <a:gd name="T49" fmla="*/ 745 h 4774"/>
                <a:gd name="T50" fmla="*/ 841 w 15841"/>
                <a:gd name="T51" fmla="*/ 1310 h 4774"/>
                <a:gd name="T52" fmla="*/ 543 w 15841"/>
                <a:gd name="T53" fmla="*/ 1612 h 4774"/>
                <a:gd name="T54" fmla="*/ 169 w 15841"/>
                <a:gd name="T55" fmla="*/ 1890 h 4774"/>
                <a:gd name="T56" fmla="*/ 82 w 15841"/>
                <a:gd name="T57" fmla="*/ 2366 h 4774"/>
                <a:gd name="T58" fmla="*/ 168 w 15841"/>
                <a:gd name="T59" fmla="*/ 2729 h 4774"/>
                <a:gd name="T60" fmla="*/ 45 w 15841"/>
                <a:gd name="T61" fmla="*/ 2643 h 4774"/>
                <a:gd name="T62" fmla="*/ 46 w 15841"/>
                <a:gd name="T63" fmla="*/ 2323 h 4774"/>
                <a:gd name="T64" fmla="*/ 990 w 15841"/>
                <a:gd name="T65" fmla="*/ 3506 h 4774"/>
                <a:gd name="T66" fmla="*/ 519 w 15841"/>
                <a:gd name="T67" fmla="*/ 3142 h 4774"/>
                <a:gd name="T68" fmla="*/ 1590 w 15841"/>
                <a:gd name="T69" fmla="*/ 3828 h 4774"/>
                <a:gd name="T70" fmla="*/ 2633 w 15841"/>
                <a:gd name="T71" fmla="*/ 4086 h 4774"/>
                <a:gd name="T72" fmla="*/ 2172 w 15841"/>
                <a:gd name="T73" fmla="*/ 3992 h 4774"/>
                <a:gd name="T74" fmla="*/ 3678 w 15841"/>
                <a:gd name="T75" fmla="*/ 4405 h 4774"/>
                <a:gd name="T76" fmla="*/ 4171 w 15841"/>
                <a:gd name="T77" fmla="*/ 4412 h 4774"/>
                <a:gd name="T78" fmla="*/ 4073 w 15841"/>
                <a:gd name="T79" fmla="*/ 4476 h 4774"/>
                <a:gd name="T80" fmla="*/ 5627 w 15841"/>
                <a:gd name="T81" fmla="*/ 4633 h 4774"/>
                <a:gd name="T82" fmla="*/ 5988 w 15841"/>
                <a:gd name="T83" fmla="*/ 4623 h 4774"/>
                <a:gd name="T84" fmla="*/ 5945 w 15841"/>
                <a:gd name="T85" fmla="*/ 4660 h 4774"/>
                <a:gd name="T86" fmla="*/ 7113 w 15841"/>
                <a:gd name="T87" fmla="*/ 4762 h 4774"/>
                <a:gd name="T88" fmla="*/ 8463 w 15841"/>
                <a:gd name="T89" fmla="*/ 4688 h 4774"/>
                <a:gd name="T90" fmla="*/ 7904 w 15841"/>
                <a:gd name="T91" fmla="*/ 4694 h 4774"/>
                <a:gd name="T92" fmla="*/ 8865 w 15841"/>
                <a:gd name="T93" fmla="*/ 4757 h 4774"/>
                <a:gd name="T94" fmla="*/ 10420 w 15841"/>
                <a:gd name="T95" fmla="*/ 4613 h 4774"/>
                <a:gd name="T96" fmla="*/ 10773 w 15841"/>
                <a:gd name="T97" fmla="*/ 4535 h 4774"/>
                <a:gd name="T98" fmla="*/ 10738 w 15841"/>
                <a:gd name="T99" fmla="*/ 4580 h 4774"/>
                <a:gd name="T100" fmla="*/ 12013 w 15841"/>
                <a:gd name="T101" fmla="*/ 4434 h 4774"/>
                <a:gd name="T102" fmla="*/ 13253 w 15841"/>
                <a:gd name="T103" fmla="*/ 4116 h 4774"/>
                <a:gd name="T104" fmla="*/ 13742 w 15841"/>
                <a:gd name="T105" fmla="*/ 3927 h 4774"/>
                <a:gd name="T106" fmla="*/ 13610 w 15841"/>
                <a:gd name="T107" fmla="*/ 4052 h 4774"/>
                <a:gd name="T108" fmla="*/ 15029 w 15841"/>
                <a:gd name="T109" fmla="*/ 3401 h 4774"/>
                <a:gd name="T110" fmla="*/ 15296 w 15841"/>
                <a:gd name="T111" fmla="*/ 3164 h 4774"/>
                <a:gd name="T112" fmla="*/ 15672 w 15841"/>
                <a:gd name="T113" fmla="*/ 2885 h 4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841" h="4774">
                  <a:moveTo>
                    <a:pt x="15757" y="2425"/>
                  </a:moveTo>
                  <a:lnTo>
                    <a:pt x="15761" y="2384"/>
                  </a:lnTo>
                  <a:lnTo>
                    <a:pt x="15761" y="2391"/>
                  </a:lnTo>
                  <a:lnTo>
                    <a:pt x="15751" y="2270"/>
                  </a:lnTo>
                  <a:lnTo>
                    <a:pt x="15752" y="2277"/>
                  </a:lnTo>
                  <a:lnTo>
                    <a:pt x="15721" y="2158"/>
                  </a:lnTo>
                  <a:lnTo>
                    <a:pt x="15723" y="2163"/>
                  </a:lnTo>
                  <a:lnTo>
                    <a:pt x="15673" y="2046"/>
                  </a:lnTo>
                  <a:lnTo>
                    <a:pt x="15606" y="1935"/>
                  </a:lnTo>
                  <a:lnTo>
                    <a:pt x="15602" y="1930"/>
                  </a:lnTo>
                  <a:cubicBezTo>
                    <a:pt x="15588" y="1912"/>
                    <a:pt x="15591" y="1887"/>
                    <a:pt x="15609" y="1873"/>
                  </a:cubicBezTo>
                  <a:cubicBezTo>
                    <a:pt x="15626" y="1860"/>
                    <a:pt x="15651" y="1863"/>
                    <a:pt x="15665" y="1880"/>
                  </a:cubicBezTo>
                  <a:lnTo>
                    <a:pt x="15675" y="1894"/>
                  </a:lnTo>
                  <a:lnTo>
                    <a:pt x="15746" y="2015"/>
                  </a:lnTo>
                  <a:lnTo>
                    <a:pt x="15796" y="2132"/>
                  </a:lnTo>
                  <a:cubicBezTo>
                    <a:pt x="15797" y="2134"/>
                    <a:pt x="15798" y="2135"/>
                    <a:pt x="15798" y="2137"/>
                  </a:cubicBezTo>
                  <a:lnTo>
                    <a:pt x="15829" y="2256"/>
                  </a:lnTo>
                  <a:cubicBezTo>
                    <a:pt x="15830" y="2259"/>
                    <a:pt x="15830" y="2261"/>
                    <a:pt x="15830" y="2263"/>
                  </a:cubicBezTo>
                  <a:lnTo>
                    <a:pt x="15840" y="2384"/>
                  </a:lnTo>
                  <a:cubicBezTo>
                    <a:pt x="15841" y="2386"/>
                    <a:pt x="15841" y="2389"/>
                    <a:pt x="15840" y="2391"/>
                  </a:cubicBezTo>
                  <a:lnTo>
                    <a:pt x="15837" y="2432"/>
                  </a:lnTo>
                  <a:cubicBezTo>
                    <a:pt x="15835" y="2454"/>
                    <a:pt x="15816" y="2470"/>
                    <a:pt x="15794" y="2469"/>
                  </a:cubicBezTo>
                  <a:cubicBezTo>
                    <a:pt x="15772" y="2467"/>
                    <a:pt x="15755" y="2447"/>
                    <a:pt x="15757" y="2425"/>
                  </a:cubicBezTo>
                  <a:close/>
                  <a:moveTo>
                    <a:pt x="15334" y="1644"/>
                  </a:moveTo>
                  <a:lnTo>
                    <a:pt x="15296" y="1611"/>
                  </a:lnTo>
                  <a:lnTo>
                    <a:pt x="15157" y="1506"/>
                  </a:lnTo>
                  <a:lnTo>
                    <a:pt x="15001" y="1404"/>
                  </a:lnTo>
                  <a:lnTo>
                    <a:pt x="14879" y="1332"/>
                  </a:lnTo>
                  <a:cubicBezTo>
                    <a:pt x="14860" y="1321"/>
                    <a:pt x="14854" y="1297"/>
                    <a:pt x="14865" y="1277"/>
                  </a:cubicBezTo>
                  <a:cubicBezTo>
                    <a:pt x="14876" y="1258"/>
                    <a:pt x="14900" y="1252"/>
                    <a:pt x="14920" y="1263"/>
                  </a:cubicBezTo>
                  <a:lnTo>
                    <a:pt x="15045" y="1337"/>
                  </a:lnTo>
                  <a:lnTo>
                    <a:pt x="15206" y="1442"/>
                  </a:lnTo>
                  <a:lnTo>
                    <a:pt x="15349" y="1550"/>
                  </a:lnTo>
                  <a:lnTo>
                    <a:pt x="15387" y="1584"/>
                  </a:lnTo>
                  <a:cubicBezTo>
                    <a:pt x="15403" y="1598"/>
                    <a:pt x="15405" y="1624"/>
                    <a:pt x="15390" y="1640"/>
                  </a:cubicBezTo>
                  <a:cubicBezTo>
                    <a:pt x="15376" y="1657"/>
                    <a:pt x="15351" y="1658"/>
                    <a:pt x="15334" y="1644"/>
                  </a:cubicBezTo>
                  <a:close/>
                  <a:moveTo>
                    <a:pt x="14526" y="1153"/>
                  </a:moveTo>
                  <a:lnTo>
                    <a:pt x="14438" y="1112"/>
                  </a:lnTo>
                  <a:lnTo>
                    <a:pt x="14220" y="1020"/>
                  </a:lnTo>
                  <a:lnTo>
                    <a:pt x="14011" y="941"/>
                  </a:lnTo>
                  <a:cubicBezTo>
                    <a:pt x="13990" y="933"/>
                    <a:pt x="13980" y="910"/>
                    <a:pt x="13988" y="889"/>
                  </a:cubicBezTo>
                  <a:cubicBezTo>
                    <a:pt x="13996" y="869"/>
                    <a:pt x="14019" y="858"/>
                    <a:pt x="14039" y="866"/>
                  </a:cubicBezTo>
                  <a:lnTo>
                    <a:pt x="14251" y="947"/>
                  </a:lnTo>
                  <a:lnTo>
                    <a:pt x="14471" y="1039"/>
                  </a:lnTo>
                  <a:lnTo>
                    <a:pt x="14560" y="1080"/>
                  </a:lnTo>
                  <a:cubicBezTo>
                    <a:pt x="14580" y="1089"/>
                    <a:pt x="14589" y="1113"/>
                    <a:pt x="14579" y="1133"/>
                  </a:cubicBezTo>
                  <a:cubicBezTo>
                    <a:pt x="14570" y="1153"/>
                    <a:pt x="14546" y="1162"/>
                    <a:pt x="14526" y="1153"/>
                  </a:cubicBezTo>
                  <a:close/>
                  <a:moveTo>
                    <a:pt x="13634" y="814"/>
                  </a:moveTo>
                  <a:lnTo>
                    <a:pt x="13480" y="766"/>
                  </a:lnTo>
                  <a:lnTo>
                    <a:pt x="13208" y="689"/>
                  </a:lnTo>
                  <a:lnTo>
                    <a:pt x="13098" y="661"/>
                  </a:lnTo>
                  <a:cubicBezTo>
                    <a:pt x="13076" y="655"/>
                    <a:pt x="13064" y="633"/>
                    <a:pt x="13069" y="612"/>
                  </a:cubicBezTo>
                  <a:cubicBezTo>
                    <a:pt x="13075" y="590"/>
                    <a:pt x="13096" y="578"/>
                    <a:pt x="13118" y="583"/>
                  </a:cubicBezTo>
                  <a:lnTo>
                    <a:pt x="13229" y="612"/>
                  </a:lnTo>
                  <a:lnTo>
                    <a:pt x="13504" y="689"/>
                  </a:lnTo>
                  <a:lnTo>
                    <a:pt x="13658" y="738"/>
                  </a:lnTo>
                  <a:cubicBezTo>
                    <a:pt x="13679" y="744"/>
                    <a:pt x="13691" y="767"/>
                    <a:pt x="13684" y="788"/>
                  </a:cubicBezTo>
                  <a:cubicBezTo>
                    <a:pt x="13678" y="809"/>
                    <a:pt x="13655" y="821"/>
                    <a:pt x="13634" y="814"/>
                  </a:cubicBezTo>
                  <a:close/>
                  <a:moveTo>
                    <a:pt x="12710" y="565"/>
                  </a:moveTo>
                  <a:lnTo>
                    <a:pt x="12626" y="545"/>
                  </a:lnTo>
                  <a:lnTo>
                    <a:pt x="12318" y="481"/>
                  </a:lnTo>
                  <a:lnTo>
                    <a:pt x="12164" y="451"/>
                  </a:lnTo>
                  <a:cubicBezTo>
                    <a:pt x="12142" y="447"/>
                    <a:pt x="12128" y="426"/>
                    <a:pt x="12132" y="404"/>
                  </a:cubicBezTo>
                  <a:cubicBezTo>
                    <a:pt x="12136" y="383"/>
                    <a:pt x="12157" y="368"/>
                    <a:pt x="12179" y="373"/>
                  </a:cubicBezTo>
                  <a:lnTo>
                    <a:pt x="12335" y="402"/>
                  </a:lnTo>
                  <a:lnTo>
                    <a:pt x="12645" y="468"/>
                  </a:lnTo>
                  <a:lnTo>
                    <a:pt x="12729" y="487"/>
                  </a:lnTo>
                  <a:cubicBezTo>
                    <a:pt x="12750" y="492"/>
                    <a:pt x="12763" y="514"/>
                    <a:pt x="12758" y="535"/>
                  </a:cubicBezTo>
                  <a:cubicBezTo>
                    <a:pt x="12753" y="557"/>
                    <a:pt x="12732" y="570"/>
                    <a:pt x="12710" y="565"/>
                  </a:cubicBezTo>
                  <a:close/>
                  <a:moveTo>
                    <a:pt x="11771" y="380"/>
                  </a:moveTo>
                  <a:lnTo>
                    <a:pt x="11670" y="363"/>
                  </a:lnTo>
                  <a:lnTo>
                    <a:pt x="11330" y="311"/>
                  </a:lnTo>
                  <a:lnTo>
                    <a:pt x="11219" y="296"/>
                  </a:lnTo>
                  <a:cubicBezTo>
                    <a:pt x="11197" y="293"/>
                    <a:pt x="11182" y="273"/>
                    <a:pt x="11185" y="251"/>
                  </a:cubicBezTo>
                  <a:cubicBezTo>
                    <a:pt x="11187" y="229"/>
                    <a:pt x="11208" y="214"/>
                    <a:pt x="11229" y="217"/>
                  </a:cubicBezTo>
                  <a:lnTo>
                    <a:pt x="11343" y="232"/>
                  </a:lnTo>
                  <a:lnTo>
                    <a:pt x="11683" y="284"/>
                  </a:lnTo>
                  <a:lnTo>
                    <a:pt x="11784" y="302"/>
                  </a:lnTo>
                  <a:cubicBezTo>
                    <a:pt x="11806" y="305"/>
                    <a:pt x="11821" y="326"/>
                    <a:pt x="11817" y="348"/>
                  </a:cubicBezTo>
                  <a:cubicBezTo>
                    <a:pt x="11813" y="370"/>
                    <a:pt x="11793" y="384"/>
                    <a:pt x="11771" y="380"/>
                  </a:cubicBezTo>
                  <a:close/>
                  <a:moveTo>
                    <a:pt x="10823" y="245"/>
                  </a:moveTo>
                  <a:lnTo>
                    <a:pt x="10625" y="222"/>
                  </a:lnTo>
                  <a:lnTo>
                    <a:pt x="10267" y="187"/>
                  </a:lnTo>
                  <a:cubicBezTo>
                    <a:pt x="10245" y="185"/>
                    <a:pt x="10229" y="165"/>
                    <a:pt x="10231" y="143"/>
                  </a:cubicBezTo>
                  <a:cubicBezTo>
                    <a:pt x="10233" y="121"/>
                    <a:pt x="10252" y="105"/>
                    <a:pt x="10274" y="107"/>
                  </a:cubicBezTo>
                  <a:lnTo>
                    <a:pt x="10634" y="143"/>
                  </a:lnTo>
                  <a:lnTo>
                    <a:pt x="10832" y="166"/>
                  </a:lnTo>
                  <a:cubicBezTo>
                    <a:pt x="10854" y="169"/>
                    <a:pt x="10870" y="188"/>
                    <a:pt x="10867" y="210"/>
                  </a:cubicBezTo>
                  <a:cubicBezTo>
                    <a:pt x="10865" y="232"/>
                    <a:pt x="10845" y="248"/>
                    <a:pt x="10823" y="245"/>
                  </a:cubicBezTo>
                  <a:close/>
                  <a:moveTo>
                    <a:pt x="9869" y="153"/>
                  </a:moveTo>
                  <a:lnTo>
                    <a:pt x="9506" y="128"/>
                  </a:lnTo>
                  <a:lnTo>
                    <a:pt x="9311" y="118"/>
                  </a:lnTo>
                  <a:cubicBezTo>
                    <a:pt x="9289" y="117"/>
                    <a:pt x="9272" y="98"/>
                    <a:pt x="9273" y="76"/>
                  </a:cubicBezTo>
                  <a:cubicBezTo>
                    <a:pt x="9274" y="54"/>
                    <a:pt x="9293" y="37"/>
                    <a:pt x="9315" y="38"/>
                  </a:cubicBezTo>
                  <a:lnTo>
                    <a:pt x="9511" y="49"/>
                  </a:lnTo>
                  <a:lnTo>
                    <a:pt x="9875" y="73"/>
                  </a:lnTo>
                  <a:cubicBezTo>
                    <a:pt x="9897" y="75"/>
                    <a:pt x="9913" y="94"/>
                    <a:pt x="9912" y="116"/>
                  </a:cubicBezTo>
                  <a:cubicBezTo>
                    <a:pt x="9910" y="138"/>
                    <a:pt x="9891" y="155"/>
                    <a:pt x="9869" y="153"/>
                  </a:cubicBezTo>
                  <a:close/>
                  <a:moveTo>
                    <a:pt x="8912" y="100"/>
                  </a:moveTo>
                  <a:lnTo>
                    <a:pt x="8725" y="92"/>
                  </a:lnTo>
                  <a:lnTo>
                    <a:pt x="8353" y="84"/>
                  </a:lnTo>
                  <a:cubicBezTo>
                    <a:pt x="8331" y="84"/>
                    <a:pt x="8313" y="65"/>
                    <a:pt x="8314" y="43"/>
                  </a:cubicBezTo>
                  <a:cubicBezTo>
                    <a:pt x="8314" y="21"/>
                    <a:pt x="8333" y="4"/>
                    <a:pt x="8355" y="4"/>
                  </a:cubicBezTo>
                  <a:lnTo>
                    <a:pt x="8728" y="12"/>
                  </a:lnTo>
                  <a:lnTo>
                    <a:pt x="8915" y="20"/>
                  </a:lnTo>
                  <a:cubicBezTo>
                    <a:pt x="8937" y="20"/>
                    <a:pt x="8954" y="39"/>
                    <a:pt x="8953" y="61"/>
                  </a:cubicBezTo>
                  <a:cubicBezTo>
                    <a:pt x="8953" y="83"/>
                    <a:pt x="8934" y="100"/>
                    <a:pt x="8912" y="100"/>
                  </a:cubicBezTo>
                  <a:close/>
                  <a:moveTo>
                    <a:pt x="7953" y="81"/>
                  </a:moveTo>
                  <a:lnTo>
                    <a:pt x="7920" y="80"/>
                  </a:lnTo>
                  <a:lnTo>
                    <a:pt x="7515" y="83"/>
                  </a:lnTo>
                  <a:lnTo>
                    <a:pt x="7395" y="86"/>
                  </a:lnTo>
                  <a:cubicBezTo>
                    <a:pt x="7373" y="87"/>
                    <a:pt x="7354" y="69"/>
                    <a:pt x="7354" y="47"/>
                  </a:cubicBezTo>
                  <a:cubicBezTo>
                    <a:pt x="7353" y="25"/>
                    <a:pt x="7371" y="7"/>
                    <a:pt x="7393" y="6"/>
                  </a:cubicBezTo>
                  <a:lnTo>
                    <a:pt x="7514" y="3"/>
                  </a:lnTo>
                  <a:lnTo>
                    <a:pt x="7921" y="0"/>
                  </a:lnTo>
                  <a:lnTo>
                    <a:pt x="7954" y="1"/>
                  </a:lnTo>
                  <a:cubicBezTo>
                    <a:pt x="7976" y="1"/>
                    <a:pt x="7994" y="19"/>
                    <a:pt x="7994" y="41"/>
                  </a:cubicBezTo>
                  <a:cubicBezTo>
                    <a:pt x="7994" y="63"/>
                    <a:pt x="7976" y="81"/>
                    <a:pt x="7953" y="81"/>
                  </a:cubicBezTo>
                  <a:close/>
                  <a:moveTo>
                    <a:pt x="6995" y="97"/>
                  </a:moveTo>
                  <a:lnTo>
                    <a:pt x="6722" y="107"/>
                  </a:lnTo>
                  <a:lnTo>
                    <a:pt x="6437" y="123"/>
                  </a:lnTo>
                  <a:cubicBezTo>
                    <a:pt x="6415" y="124"/>
                    <a:pt x="6396" y="107"/>
                    <a:pt x="6395" y="85"/>
                  </a:cubicBezTo>
                  <a:cubicBezTo>
                    <a:pt x="6393" y="63"/>
                    <a:pt x="6410" y="44"/>
                    <a:pt x="6432" y="43"/>
                  </a:cubicBezTo>
                  <a:lnTo>
                    <a:pt x="6719" y="27"/>
                  </a:lnTo>
                  <a:lnTo>
                    <a:pt x="6992" y="17"/>
                  </a:lnTo>
                  <a:cubicBezTo>
                    <a:pt x="7014" y="16"/>
                    <a:pt x="7033" y="33"/>
                    <a:pt x="7034" y="56"/>
                  </a:cubicBezTo>
                  <a:cubicBezTo>
                    <a:pt x="7035" y="78"/>
                    <a:pt x="7018" y="96"/>
                    <a:pt x="6995" y="97"/>
                  </a:cubicBezTo>
                  <a:close/>
                  <a:moveTo>
                    <a:pt x="6038" y="149"/>
                  </a:moveTo>
                  <a:lnTo>
                    <a:pt x="5954" y="154"/>
                  </a:lnTo>
                  <a:lnTo>
                    <a:pt x="5581" y="186"/>
                  </a:lnTo>
                  <a:lnTo>
                    <a:pt x="5481" y="196"/>
                  </a:lnTo>
                  <a:cubicBezTo>
                    <a:pt x="5459" y="198"/>
                    <a:pt x="5440" y="182"/>
                    <a:pt x="5438" y="160"/>
                  </a:cubicBezTo>
                  <a:cubicBezTo>
                    <a:pt x="5435" y="138"/>
                    <a:pt x="5452" y="119"/>
                    <a:pt x="5474" y="117"/>
                  </a:cubicBezTo>
                  <a:lnTo>
                    <a:pt x="5574" y="107"/>
                  </a:lnTo>
                  <a:lnTo>
                    <a:pt x="5949" y="75"/>
                  </a:lnTo>
                  <a:lnTo>
                    <a:pt x="6033" y="69"/>
                  </a:lnTo>
                  <a:cubicBezTo>
                    <a:pt x="6055" y="67"/>
                    <a:pt x="6074" y="84"/>
                    <a:pt x="6075" y="106"/>
                  </a:cubicBezTo>
                  <a:cubicBezTo>
                    <a:pt x="6077" y="128"/>
                    <a:pt x="6060" y="147"/>
                    <a:pt x="6038" y="149"/>
                  </a:cubicBezTo>
                  <a:close/>
                  <a:moveTo>
                    <a:pt x="5084" y="238"/>
                  </a:moveTo>
                  <a:lnTo>
                    <a:pt x="4858" y="264"/>
                  </a:lnTo>
                  <a:lnTo>
                    <a:pt x="4529" y="308"/>
                  </a:lnTo>
                  <a:cubicBezTo>
                    <a:pt x="4508" y="311"/>
                    <a:pt x="4487" y="296"/>
                    <a:pt x="4485" y="274"/>
                  </a:cubicBezTo>
                  <a:cubicBezTo>
                    <a:pt x="4482" y="252"/>
                    <a:pt x="4497" y="232"/>
                    <a:pt x="4519" y="229"/>
                  </a:cubicBezTo>
                  <a:lnTo>
                    <a:pt x="4849" y="185"/>
                  </a:lnTo>
                  <a:lnTo>
                    <a:pt x="5075" y="158"/>
                  </a:lnTo>
                  <a:cubicBezTo>
                    <a:pt x="5097" y="156"/>
                    <a:pt x="5117" y="171"/>
                    <a:pt x="5119" y="193"/>
                  </a:cubicBezTo>
                  <a:cubicBezTo>
                    <a:pt x="5122" y="215"/>
                    <a:pt x="5106" y="235"/>
                    <a:pt x="5084" y="238"/>
                  </a:cubicBezTo>
                  <a:close/>
                  <a:moveTo>
                    <a:pt x="4136" y="369"/>
                  </a:moveTo>
                  <a:lnTo>
                    <a:pt x="3841" y="420"/>
                  </a:lnTo>
                  <a:lnTo>
                    <a:pt x="3585" y="469"/>
                  </a:lnTo>
                  <a:cubicBezTo>
                    <a:pt x="3564" y="473"/>
                    <a:pt x="3543" y="459"/>
                    <a:pt x="3538" y="437"/>
                  </a:cubicBezTo>
                  <a:cubicBezTo>
                    <a:pt x="3534" y="415"/>
                    <a:pt x="3549" y="394"/>
                    <a:pt x="3570" y="390"/>
                  </a:cubicBezTo>
                  <a:lnTo>
                    <a:pt x="3828" y="341"/>
                  </a:lnTo>
                  <a:lnTo>
                    <a:pt x="4122" y="290"/>
                  </a:lnTo>
                  <a:cubicBezTo>
                    <a:pt x="4144" y="286"/>
                    <a:pt x="4164" y="301"/>
                    <a:pt x="4168" y="323"/>
                  </a:cubicBezTo>
                  <a:cubicBezTo>
                    <a:pt x="4172" y="345"/>
                    <a:pt x="4157" y="365"/>
                    <a:pt x="4136" y="369"/>
                  </a:cubicBezTo>
                  <a:close/>
                  <a:moveTo>
                    <a:pt x="3195" y="550"/>
                  </a:moveTo>
                  <a:lnTo>
                    <a:pt x="2918" y="615"/>
                  </a:lnTo>
                  <a:lnTo>
                    <a:pt x="2653" y="684"/>
                  </a:lnTo>
                  <a:cubicBezTo>
                    <a:pt x="2631" y="690"/>
                    <a:pt x="2609" y="677"/>
                    <a:pt x="2604" y="655"/>
                  </a:cubicBezTo>
                  <a:cubicBezTo>
                    <a:pt x="2598" y="634"/>
                    <a:pt x="2611" y="612"/>
                    <a:pt x="2633" y="607"/>
                  </a:cubicBezTo>
                  <a:lnTo>
                    <a:pt x="2899" y="538"/>
                  </a:lnTo>
                  <a:lnTo>
                    <a:pt x="3177" y="472"/>
                  </a:lnTo>
                  <a:cubicBezTo>
                    <a:pt x="3199" y="467"/>
                    <a:pt x="3220" y="480"/>
                    <a:pt x="3225" y="502"/>
                  </a:cubicBezTo>
                  <a:cubicBezTo>
                    <a:pt x="3230" y="523"/>
                    <a:pt x="3217" y="545"/>
                    <a:pt x="3195" y="550"/>
                  </a:cubicBezTo>
                  <a:close/>
                  <a:moveTo>
                    <a:pt x="2270" y="795"/>
                  </a:moveTo>
                  <a:lnTo>
                    <a:pt x="2099" y="848"/>
                  </a:lnTo>
                  <a:lnTo>
                    <a:pt x="1852" y="932"/>
                  </a:lnTo>
                  <a:lnTo>
                    <a:pt x="1743" y="974"/>
                  </a:lnTo>
                  <a:cubicBezTo>
                    <a:pt x="1722" y="982"/>
                    <a:pt x="1699" y="972"/>
                    <a:pt x="1691" y="951"/>
                  </a:cubicBezTo>
                  <a:cubicBezTo>
                    <a:pt x="1683" y="930"/>
                    <a:pt x="1693" y="907"/>
                    <a:pt x="1714" y="899"/>
                  </a:cubicBezTo>
                  <a:lnTo>
                    <a:pt x="1826" y="857"/>
                  </a:lnTo>
                  <a:lnTo>
                    <a:pt x="2076" y="771"/>
                  </a:lnTo>
                  <a:lnTo>
                    <a:pt x="2247" y="718"/>
                  </a:lnTo>
                  <a:cubicBezTo>
                    <a:pt x="2268" y="712"/>
                    <a:pt x="2290" y="723"/>
                    <a:pt x="2297" y="745"/>
                  </a:cubicBezTo>
                  <a:cubicBezTo>
                    <a:pt x="2303" y="766"/>
                    <a:pt x="2291" y="788"/>
                    <a:pt x="2270" y="795"/>
                  </a:cubicBezTo>
                  <a:close/>
                  <a:moveTo>
                    <a:pt x="1375" y="1125"/>
                  </a:moveTo>
                  <a:lnTo>
                    <a:pt x="1198" y="1207"/>
                  </a:lnTo>
                  <a:lnTo>
                    <a:pt x="1010" y="1304"/>
                  </a:lnTo>
                  <a:lnTo>
                    <a:pt x="881" y="1379"/>
                  </a:lnTo>
                  <a:cubicBezTo>
                    <a:pt x="862" y="1391"/>
                    <a:pt x="838" y="1384"/>
                    <a:pt x="826" y="1365"/>
                  </a:cubicBezTo>
                  <a:cubicBezTo>
                    <a:pt x="815" y="1346"/>
                    <a:pt x="822" y="1322"/>
                    <a:pt x="841" y="1310"/>
                  </a:cubicBezTo>
                  <a:lnTo>
                    <a:pt x="973" y="1233"/>
                  </a:lnTo>
                  <a:lnTo>
                    <a:pt x="1165" y="1134"/>
                  </a:lnTo>
                  <a:lnTo>
                    <a:pt x="1342" y="1052"/>
                  </a:lnTo>
                  <a:cubicBezTo>
                    <a:pt x="1362" y="1043"/>
                    <a:pt x="1385" y="1052"/>
                    <a:pt x="1395" y="1072"/>
                  </a:cubicBezTo>
                  <a:cubicBezTo>
                    <a:pt x="1404" y="1092"/>
                    <a:pt x="1395" y="1116"/>
                    <a:pt x="1375" y="1125"/>
                  </a:cubicBezTo>
                  <a:close/>
                  <a:moveTo>
                    <a:pt x="555" y="1603"/>
                  </a:moveTo>
                  <a:lnTo>
                    <a:pt x="543" y="1612"/>
                  </a:lnTo>
                  <a:lnTo>
                    <a:pt x="421" y="1720"/>
                  </a:lnTo>
                  <a:lnTo>
                    <a:pt x="318" y="1829"/>
                  </a:lnTo>
                  <a:lnTo>
                    <a:pt x="232" y="1939"/>
                  </a:lnTo>
                  <a:lnTo>
                    <a:pt x="193" y="2005"/>
                  </a:lnTo>
                  <a:cubicBezTo>
                    <a:pt x="182" y="2024"/>
                    <a:pt x="157" y="2030"/>
                    <a:pt x="138" y="2019"/>
                  </a:cubicBezTo>
                  <a:cubicBezTo>
                    <a:pt x="119" y="2008"/>
                    <a:pt x="113" y="1983"/>
                    <a:pt x="124" y="1964"/>
                  </a:cubicBezTo>
                  <a:lnTo>
                    <a:pt x="169" y="1890"/>
                  </a:lnTo>
                  <a:lnTo>
                    <a:pt x="259" y="1774"/>
                  </a:lnTo>
                  <a:lnTo>
                    <a:pt x="368" y="1659"/>
                  </a:lnTo>
                  <a:lnTo>
                    <a:pt x="494" y="1548"/>
                  </a:lnTo>
                  <a:lnTo>
                    <a:pt x="507" y="1539"/>
                  </a:lnTo>
                  <a:cubicBezTo>
                    <a:pt x="525" y="1526"/>
                    <a:pt x="550" y="1529"/>
                    <a:pt x="563" y="1547"/>
                  </a:cubicBezTo>
                  <a:cubicBezTo>
                    <a:pt x="576" y="1564"/>
                    <a:pt x="573" y="1590"/>
                    <a:pt x="555" y="1603"/>
                  </a:cubicBezTo>
                  <a:close/>
                  <a:moveTo>
                    <a:pt x="82" y="2366"/>
                  </a:moveTo>
                  <a:lnTo>
                    <a:pt x="80" y="2391"/>
                  </a:lnTo>
                  <a:lnTo>
                    <a:pt x="80" y="2384"/>
                  </a:lnTo>
                  <a:lnTo>
                    <a:pt x="90" y="2505"/>
                  </a:lnTo>
                  <a:lnTo>
                    <a:pt x="89" y="2498"/>
                  </a:lnTo>
                  <a:lnTo>
                    <a:pt x="120" y="2617"/>
                  </a:lnTo>
                  <a:lnTo>
                    <a:pt x="118" y="2612"/>
                  </a:lnTo>
                  <a:lnTo>
                    <a:pt x="168" y="2729"/>
                  </a:lnTo>
                  <a:lnTo>
                    <a:pt x="235" y="2840"/>
                  </a:lnTo>
                  <a:lnTo>
                    <a:pt x="249" y="2858"/>
                  </a:lnTo>
                  <a:cubicBezTo>
                    <a:pt x="263" y="2876"/>
                    <a:pt x="260" y="2901"/>
                    <a:pt x="242" y="2914"/>
                  </a:cubicBezTo>
                  <a:cubicBezTo>
                    <a:pt x="225" y="2928"/>
                    <a:pt x="200" y="2925"/>
                    <a:pt x="186" y="2907"/>
                  </a:cubicBezTo>
                  <a:lnTo>
                    <a:pt x="166" y="2881"/>
                  </a:lnTo>
                  <a:lnTo>
                    <a:pt x="95" y="2760"/>
                  </a:lnTo>
                  <a:lnTo>
                    <a:pt x="45" y="2643"/>
                  </a:lnTo>
                  <a:cubicBezTo>
                    <a:pt x="44" y="2641"/>
                    <a:pt x="43" y="2639"/>
                    <a:pt x="43" y="2638"/>
                  </a:cubicBezTo>
                  <a:lnTo>
                    <a:pt x="12" y="2519"/>
                  </a:lnTo>
                  <a:cubicBezTo>
                    <a:pt x="11" y="2516"/>
                    <a:pt x="11" y="2514"/>
                    <a:pt x="11" y="2512"/>
                  </a:cubicBezTo>
                  <a:lnTo>
                    <a:pt x="1" y="2391"/>
                  </a:lnTo>
                  <a:cubicBezTo>
                    <a:pt x="0" y="2389"/>
                    <a:pt x="0" y="2386"/>
                    <a:pt x="1" y="2384"/>
                  </a:cubicBezTo>
                  <a:lnTo>
                    <a:pt x="3" y="2359"/>
                  </a:lnTo>
                  <a:cubicBezTo>
                    <a:pt x="4" y="2337"/>
                    <a:pt x="24" y="2321"/>
                    <a:pt x="46" y="2323"/>
                  </a:cubicBezTo>
                  <a:cubicBezTo>
                    <a:pt x="68" y="2324"/>
                    <a:pt x="84" y="2344"/>
                    <a:pt x="82" y="2366"/>
                  </a:cubicBezTo>
                  <a:close/>
                  <a:moveTo>
                    <a:pt x="519" y="3142"/>
                  </a:moveTo>
                  <a:lnTo>
                    <a:pt x="545" y="3164"/>
                  </a:lnTo>
                  <a:lnTo>
                    <a:pt x="684" y="3268"/>
                  </a:lnTo>
                  <a:lnTo>
                    <a:pt x="839" y="3371"/>
                  </a:lnTo>
                  <a:lnTo>
                    <a:pt x="976" y="3451"/>
                  </a:lnTo>
                  <a:cubicBezTo>
                    <a:pt x="995" y="3462"/>
                    <a:pt x="1001" y="3487"/>
                    <a:pt x="990" y="3506"/>
                  </a:cubicBezTo>
                  <a:cubicBezTo>
                    <a:pt x="979" y="3525"/>
                    <a:pt x="955" y="3531"/>
                    <a:pt x="935" y="3520"/>
                  </a:cubicBezTo>
                  <a:lnTo>
                    <a:pt x="795" y="3438"/>
                  </a:lnTo>
                  <a:lnTo>
                    <a:pt x="635" y="3332"/>
                  </a:lnTo>
                  <a:lnTo>
                    <a:pt x="492" y="3225"/>
                  </a:lnTo>
                  <a:lnTo>
                    <a:pt x="466" y="3202"/>
                  </a:lnTo>
                  <a:cubicBezTo>
                    <a:pt x="450" y="3187"/>
                    <a:pt x="448" y="3162"/>
                    <a:pt x="463" y="3145"/>
                  </a:cubicBezTo>
                  <a:cubicBezTo>
                    <a:pt x="477" y="3129"/>
                    <a:pt x="503" y="3127"/>
                    <a:pt x="519" y="3142"/>
                  </a:cubicBezTo>
                  <a:close/>
                  <a:moveTo>
                    <a:pt x="1330" y="3629"/>
                  </a:moveTo>
                  <a:lnTo>
                    <a:pt x="1403" y="3663"/>
                  </a:lnTo>
                  <a:lnTo>
                    <a:pt x="1621" y="3755"/>
                  </a:lnTo>
                  <a:lnTo>
                    <a:pt x="1845" y="3840"/>
                  </a:lnTo>
                  <a:cubicBezTo>
                    <a:pt x="1866" y="3848"/>
                    <a:pt x="1876" y="3871"/>
                    <a:pt x="1868" y="3891"/>
                  </a:cubicBezTo>
                  <a:cubicBezTo>
                    <a:pt x="1861" y="3912"/>
                    <a:pt x="1837" y="3922"/>
                    <a:pt x="1817" y="3915"/>
                  </a:cubicBezTo>
                  <a:lnTo>
                    <a:pt x="1590" y="3828"/>
                  </a:lnTo>
                  <a:lnTo>
                    <a:pt x="1370" y="3736"/>
                  </a:lnTo>
                  <a:lnTo>
                    <a:pt x="1296" y="3702"/>
                  </a:lnTo>
                  <a:cubicBezTo>
                    <a:pt x="1276" y="3692"/>
                    <a:pt x="1267" y="3669"/>
                    <a:pt x="1277" y="3649"/>
                  </a:cubicBezTo>
                  <a:cubicBezTo>
                    <a:pt x="1286" y="3628"/>
                    <a:pt x="1310" y="3620"/>
                    <a:pt x="1330" y="3629"/>
                  </a:cubicBezTo>
                  <a:close/>
                  <a:moveTo>
                    <a:pt x="2222" y="3966"/>
                  </a:moveTo>
                  <a:lnTo>
                    <a:pt x="2360" y="4009"/>
                  </a:lnTo>
                  <a:lnTo>
                    <a:pt x="2633" y="4086"/>
                  </a:lnTo>
                  <a:lnTo>
                    <a:pt x="2759" y="4118"/>
                  </a:lnTo>
                  <a:cubicBezTo>
                    <a:pt x="2780" y="4124"/>
                    <a:pt x="2793" y="4146"/>
                    <a:pt x="2788" y="4167"/>
                  </a:cubicBezTo>
                  <a:cubicBezTo>
                    <a:pt x="2782" y="4189"/>
                    <a:pt x="2760" y="4201"/>
                    <a:pt x="2739" y="4196"/>
                  </a:cubicBezTo>
                  <a:lnTo>
                    <a:pt x="2612" y="4163"/>
                  </a:lnTo>
                  <a:lnTo>
                    <a:pt x="2336" y="4086"/>
                  </a:lnTo>
                  <a:lnTo>
                    <a:pt x="2198" y="4042"/>
                  </a:lnTo>
                  <a:cubicBezTo>
                    <a:pt x="2177" y="4036"/>
                    <a:pt x="2166" y="4013"/>
                    <a:pt x="2172" y="3992"/>
                  </a:cubicBezTo>
                  <a:cubicBezTo>
                    <a:pt x="2179" y="3971"/>
                    <a:pt x="2201" y="3959"/>
                    <a:pt x="2222" y="3966"/>
                  </a:cubicBezTo>
                  <a:close/>
                  <a:moveTo>
                    <a:pt x="3147" y="4213"/>
                  </a:moveTo>
                  <a:lnTo>
                    <a:pt x="3215" y="4230"/>
                  </a:lnTo>
                  <a:lnTo>
                    <a:pt x="3523" y="4294"/>
                  </a:lnTo>
                  <a:lnTo>
                    <a:pt x="3693" y="4327"/>
                  </a:lnTo>
                  <a:cubicBezTo>
                    <a:pt x="3715" y="4331"/>
                    <a:pt x="3729" y="4352"/>
                    <a:pt x="3725" y="4374"/>
                  </a:cubicBezTo>
                  <a:cubicBezTo>
                    <a:pt x="3721" y="4395"/>
                    <a:pt x="3700" y="4410"/>
                    <a:pt x="3678" y="4405"/>
                  </a:cubicBezTo>
                  <a:lnTo>
                    <a:pt x="3506" y="4373"/>
                  </a:lnTo>
                  <a:lnTo>
                    <a:pt x="3196" y="4307"/>
                  </a:lnTo>
                  <a:lnTo>
                    <a:pt x="3128" y="4291"/>
                  </a:lnTo>
                  <a:cubicBezTo>
                    <a:pt x="3107" y="4286"/>
                    <a:pt x="3093" y="4265"/>
                    <a:pt x="3098" y="4243"/>
                  </a:cubicBezTo>
                  <a:cubicBezTo>
                    <a:pt x="3103" y="4222"/>
                    <a:pt x="3125" y="4208"/>
                    <a:pt x="3147" y="4213"/>
                  </a:cubicBezTo>
                  <a:close/>
                  <a:moveTo>
                    <a:pt x="4086" y="4397"/>
                  </a:moveTo>
                  <a:lnTo>
                    <a:pt x="4171" y="4412"/>
                  </a:lnTo>
                  <a:lnTo>
                    <a:pt x="4511" y="4464"/>
                  </a:lnTo>
                  <a:lnTo>
                    <a:pt x="4638" y="4481"/>
                  </a:lnTo>
                  <a:cubicBezTo>
                    <a:pt x="4660" y="4484"/>
                    <a:pt x="4676" y="4504"/>
                    <a:pt x="4673" y="4526"/>
                  </a:cubicBezTo>
                  <a:cubicBezTo>
                    <a:pt x="4670" y="4548"/>
                    <a:pt x="4650" y="4563"/>
                    <a:pt x="4628" y="4560"/>
                  </a:cubicBezTo>
                  <a:lnTo>
                    <a:pt x="4498" y="4543"/>
                  </a:lnTo>
                  <a:lnTo>
                    <a:pt x="4158" y="4491"/>
                  </a:lnTo>
                  <a:lnTo>
                    <a:pt x="4073" y="4476"/>
                  </a:lnTo>
                  <a:cubicBezTo>
                    <a:pt x="4051" y="4472"/>
                    <a:pt x="4036" y="4452"/>
                    <a:pt x="4040" y="4430"/>
                  </a:cubicBezTo>
                  <a:cubicBezTo>
                    <a:pt x="4044" y="4408"/>
                    <a:pt x="4064" y="4394"/>
                    <a:pt x="4086" y="4397"/>
                  </a:cubicBezTo>
                  <a:close/>
                  <a:moveTo>
                    <a:pt x="5034" y="4531"/>
                  </a:moveTo>
                  <a:lnTo>
                    <a:pt x="5216" y="4553"/>
                  </a:lnTo>
                  <a:lnTo>
                    <a:pt x="5581" y="4589"/>
                  </a:lnTo>
                  <a:lnTo>
                    <a:pt x="5590" y="4589"/>
                  </a:lnTo>
                  <a:cubicBezTo>
                    <a:pt x="5612" y="4591"/>
                    <a:pt x="5628" y="4611"/>
                    <a:pt x="5627" y="4633"/>
                  </a:cubicBezTo>
                  <a:cubicBezTo>
                    <a:pt x="5625" y="4655"/>
                    <a:pt x="5605" y="4671"/>
                    <a:pt x="5583" y="4669"/>
                  </a:cubicBezTo>
                  <a:lnTo>
                    <a:pt x="5574" y="4668"/>
                  </a:lnTo>
                  <a:lnTo>
                    <a:pt x="5207" y="4632"/>
                  </a:lnTo>
                  <a:lnTo>
                    <a:pt x="5025" y="4611"/>
                  </a:lnTo>
                  <a:cubicBezTo>
                    <a:pt x="5003" y="4608"/>
                    <a:pt x="4987" y="4588"/>
                    <a:pt x="4990" y="4566"/>
                  </a:cubicBezTo>
                  <a:cubicBezTo>
                    <a:pt x="4993" y="4545"/>
                    <a:pt x="5012" y="4529"/>
                    <a:pt x="5034" y="4531"/>
                  </a:cubicBezTo>
                  <a:close/>
                  <a:moveTo>
                    <a:pt x="5988" y="4623"/>
                  </a:moveTo>
                  <a:lnTo>
                    <a:pt x="6335" y="4647"/>
                  </a:lnTo>
                  <a:lnTo>
                    <a:pt x="6546" y="4658"/>
                  </a:lnTo>
                  <a:cubicBezTo>
                    <a:pt x="6568" y="4659"/>
                    <a:pt x="6585" y="4678"/>
                    <a:pt x="6584" y="4700"/>
                  </a:cubicBezTo>
                  <a:cubicBezTo>
                    <a:pt x="6583" y="4722"/>
                    <a:pt x="6564" y="4739"/>
                    <a:pt x="6542" y="4738"/>
                  </a:cubicBezTo>
                  <a:lnTo>
                    <a:pt x="6330" y="4726"/>
                  </a:lnTo>
                  <a:lnTo>
                    <a:pt x="5983" y="4703"/>
                  </a:lnTo>
                  <a:cubicBezTo>
                    <a:pt x="5961" y="4701"/>
                    <a:pt x="5944" y="4682"/>
                    <a:pt x="5945" y="4660"/>
                  </a:cubicBezTo>
                  <a:cubicBezTo>
                    <a:pt x="5947" y="4638"/>
                    <a:pt x="5966" y="4621"/>
                    <a:pt x="5988" y="4623"/>
                  </a:cubicBezTo>
                  <a:close/>
                  <a:moveTo>
                    <a:pt x="6945" y="4676"/>
                  </a:moveTo>
                  <a:lnTo>
                    <a:pt x="7116" y="4682"/>
                  </a:lnTo>
                  <a:lnTo>
                    <a:pt x="7504" y="4691"/>
                  </a:lnTo>
                  <a:cubicBezTo>
                    <a:pt x="7527" y="4692"/>
                    <a:pt x="7544" y="4710"/>
                    <a:pt x="7544" y="4732"/>
                  </a:cubicBezTo>
                  <a:cubicBezTo>
                    <a:pt x="7543" y="4754"/>
                    <a:pt x="7525" y="4772"/>
                    <a:pt x="7503" y="4771"/>
                  </a:cubicBezTo>
                  <a:lnTo>
                    <a:pt x="7113" y="4762"/>
                  </a:lnTo>
                  <a:lnTo>
                    <a:pt x="6942" y="4756"/>
                  </a:lnTo>
                  <a:cubicBezTo>
                    <a:pt x="6920" y="4755"/>
                    <a:pt x="6903" y="4737"/>
                    <a:pt x="6904" y="4714"/>
                  </a:cubicBezTo>
                  <a:cubicBezTo>
                    <a:pt x="6905" y="4692"/>
                    <a:pt x="6923" y="4675"/>
                    <a:pt x="6945" y="4676"/>
                  </a:cubicBezTo>
                  <a:close/>
                  <a:moveTo>
                    <a:pt x="7904" y="4694"/>
                  </a:moveTo>
                  <a:lnTo>
                    <a:pt x="7921" y="4694"/>
                  </a:lnTo>
                  <a:lnTo>
                    <a:pt x="8326" y="4691"/>
                  </a:lnTo>
                  <a:lnTo>
                    <a:pt x="8463" y="4688"/>
                  </a:lnTo>
                  <a:cubicBezTo>
                    <a:pt x="8485" y="4688"/>
                    <a:pt x="8503" y="4705"/>
                    <a:pt x="8503" y="4727"/>
                  </a:cubicBezTo>
                  <a:cubicBezTo>
                    <a:pt x="8504" y="4750"/>
                    <a:pt x="8486" y="4768"/>
                    <a:pt x="8464" y="4768"/>
                  </a:cubicBezTo>
                  <a:lnTo>
                    <a:pt x="8327" y="4771"/>
                  </a:lnTo>
                  <a:lnTo>
                    <a:pt x="7920" y="4774"/>
                  </a:lnTo>
                  <a:lnTo>
                    <a:pt x="7903" y="4774"/>
                  </a:lnTo>
                  <a:cubicBezTo>
                    <a:pt x="7881" y="4774"/>
                    <a:pt x="7863" y="4756"/>
                    <a:pt x="7864" y="4734"/>
                  </a:cubicBezTo>
                  <a:cubicBezTo>
                    <a:pt x="7864" y="4712"/>
                    <a:pt x="7882" y="4694"/>
                    <a:pt x="7904" y="4694"/>
                  </a:cubicBezTo>
                  <a:close/>
                  <a:moveTo>
                    <a:pt x="8862" y="4677"/>
                  </a:moveTo>
                  <a:lnTo>
                    <a:pt x="9119" y="4667"/>
                  </a:lnTo>
                  <a:lnTo>
                    <a:pt x="9421" y="4651"/>
                  </a:lnTo>
                  <a:cubicBezTo>
                    <a:pt x="9443" y="4650"/>
                    <a:pt x="9461" y="4667"/>
                    <a:pt x="9463" y="4689"/>
                  </a:cubicBezTo>
                  <a:cubicBezTo>
                    <a:pt x="9464" y="4711"/>
                    <a:pt x="9447" y="4730"/>
                    <a:pt x="9425" y="4731"/>
                  </a:cubicBezTo>
                  <a:lnTo>
                    <a:pt x="9122" y="4747"/>
                  </a:lnTo>
                  <a:lnTo>
                    <a:pt x="8865" y="4757"/>
                  </a:lnTo>
                  <a:cubicBezTo>
                    <a:pt x="8843" y="4758"/>
                    <a:pt x="8824" y="4741"/>
                    <a:pt x="8823" y="4719"/>
                  </a:cubicBezTo>
                  <a:cubicBezTo>
                    <a:pt x="8822" y="4697"/>
                    <a:pt x="8840" y="4678"/>
                    <a:pt x="8862" y="4677"/>
                  </a:cubicBezTo>
                  <a:close/>
                  <a:moveTo>
                    <a:pt x="9819" y="4625"/>
                  </a:moveTo>
                  <a:lnTo>
                    <a:pt x="9887" y="4621"/>
                  </a:lnTo>
                  <a:lnTo>
                    <a:pt x="10260" y="4589"/>
                  </a:lnTo>
                  <a:lnTo>
                    <a:pt x="10376" y="4577"/>
                  </a:lnTo>
                  <a:cubicBezTo>
                    <a:pt x="10398" y="4575"/>
                    <a:pt x="10417" y="4591"/>
                    <a:pt x="10420" y="4613"/>
                  </a:cubicBezTo>
                  <a:cubicBezTo>
                    <a:pt x="10422" y="4635"/>
                    <a:pt x="10406" y="4655"/>
                    <a:pt x="10384" y="4657"/>
                  </a:cubicBezTo>
                  <a:lnTo>
                    <a:pt x="10267" y="4668"/>
                  </a:lnTo>
                  <a:lnTo>
                    <a:pt x="9892" y="4700"/>
                  </a:lnTo>
                  <a:lnTo>
                    <a:pt x="9825" y="4705"/>
                  </a:lnTo>
                  <a:cubicBezTo>
                    <a:pt x="9803" y="4706"/>
                    <a:pt x="9783" y="4690"/>
                    <a:pt x="9782" y="4668"/>
                  </a:cubicBezTo>
                  <a:cubicBezTo>
                    <a:pt x="9780" y="4646"/>
                    <a:pt x="9797" y="4627"/>
                    <a:pt x="9819" y="4625"/>
                  </a:cubicBezTo>
                  <a:close/>
                  <a:moveTo>
                    <a:pt x="10773" y="4535"/>
                  </a:moveTo>
                  <a:lnTo>
                    <a:pt x="10983" y="4511"/>
                  </a:lnTo>
                  <a:lnTo>
                    <a:pt x="11328" y="4464"/>
                  </a:lnTo>
                  <a:cubicBezTo>
                    <a:pt x="11350" y="4461"/>
                    <a:pt x="11370" y="4477"/>
                    <a:pt x="11373" y="4499"/>
                  </a:cubicBezTo>
                  <a:cubicBezTo>
                    <a:pt x="11376" y="4520"/>
                    <a:pt x="11360" y="4541"/>
                    <a:pt x="11338" y="4544"/>
                  </a:cubicBezTo>
                  <a:lnTo>
                    <a:pt x="10992" y="4590"/>
                  </a:lnTo>
                  <a:lnTo>
                    <a:pt x="10782" y="4615"/>
                  </a:lnTo>
                  <a:cubicBezTo>
                    <a:pt x="10760" y="4617"/>
                    <a:pt x="10740" y="4602"/>
                    <a:pt x="10738" y="4580"/>
                  </a:cubicBezTo>
                  <a:cubicBezTo>
                    <a:pt x="10735" y="4558"/>
                    <a:pt x="10751" y="4538"/>
                    <a:pt x="10773" y="4535"/>
                  </a:cubicBezTo>
                  <a:close/>
                  <a:moveTo>
                    <a:pt x="11721" y="4403"/>
                  </a:moveTo>
                  <a:lnTo>
                    <a:pt x="12000" y="4355"/>
                  </a:lnTo>
                  <a:lnTo>
                    <a:pt x="12272" y="4303"/>
                  </a:lnTo>
                  <a:cubicBezTo>
                    <a:pt x="12293" y="4299"/>
                    <a:pt x="12314" y="4313"/>
                    <a:pt x="12318" y="4335"/>
                  </a:cubicBezTo>
                  <a:cubicBezTo>
                    <a:pt x="12323" y="4357"/>
                    <a:pt x="12308" y="4378"/>
                    <a:pt x="12287" y="4382"/>
                  </a:cubicBezTo>
                  <a:lnTo>
                    <a:pt x="12013" y="4434"/>
                  </a:lnTo>
                  <a:lnTo>
                    <a:pt x="11735" y="4482"/>
                  </a:lnTo>
                  <a:cubicBezTo>
                    <a:pt x="11713" y="4486"/>
                    <a:pt x="11693" y="4471"/>
                    <a:pt x="11689" y="4449"/>
                  </a:cubicBezTo>
                  <a:cubicBezTo>
                    <a:pt x="11685" y="4428"/>
                    <a:pt x="11700" y="4407"/>
                    <a:pt x="11721" y="4403"/>
                  </a:cubicBezTo>
                  <a:close/>
                  <a:moveTo>
                    <a:pt x="12661" y="4221"/>
                  </a:moveTo>
                  <a:lnTo>
                    <a:pt x="12923" y="4160"/>
                  </a:lnTo>
                  <a:lnTo>
                    <a:pt x="13204" y="4087"/>
                  </a:lnTo>
                  <a:cubicBezTo>
                    <a:pt x="13226" y="4081"/>
                    <a:pt x="13247" y="4094"/>
                    <a:pt x="13253" y="4116"/>
                  </a:cubicBezTo>
                  <a:cubicBezTo>
                    <a:pt x="13258" y="4137"/>
                    <a:pt x="13246" y="4159"/>
                    <a:pt x="13224" y="4164"/>
                  </a:cubicBezTo>
                  <a:lnTo>
                    <a:pt x="12942" y="4237"/>
                  </a:lnTo>
                  <a:lnTo>
                    <a:pt x="12680" y="4299"/>
                  </a:lnTo>
                  <a:cubicBezTo>
                    <a:pt x="12658" y="4304"/>
                    <a:pt x="12637" y="4291"/>
                    <a:pt x="12632" y="4269"/>
                  </a:cubicBezTo>
                  <a:cubicBezTo>
                    <a:pt x="12627" y="4248"/>
                    <a:pt x="12640" y="4226"/>
                    <a:pt x="12661" y="4221"/>
                  </a:cubicBezTo>
                  <a:close/>
                  <a:moveTo>
                    <a:pt x="13586" y="3975"/>
                  </a:moveTo>
                  <a:lnTo>
                    <a:pt x="13742" y="3927"/>
                  </a:lnTo>
                  <a:lnTo>
                    <a:pt x="13988" y="3843"/>
                  </a:lnTo>
                  <a:lnTo>
                    <a:pt x="14114" y="3795"/>
                  </a:lnTo>
                  <a:cubicBezTo>
                    <a:pt x="14134" y="3787"/>
                    <a:pt x="14157" y="3798"/>
                    <a:pt x="14165" y="3818"/>
                  </a:cubicBezTo>
                  <a:cubicBezTo>
                    <a:pt x="14173" y="3839"/>
                    <a:pt x="14163" y="3862"/>
                    <a:pt x="14142" y="3870"/>
                  </a:cubicBezTo>
                  <a:lnTo>
                    <a:pt x="14014" y="3918"/>
                  </a:lnTo>
                  <a:lnTo>
                    <a:pt x="13765" y="4004"/>
                  </a:lnTo>
                  <a:lnTo>
                    <a:pt x="13610" y="4052"/>
                  </a:lnTo>
                  <a:cubicBezTo>
                    <a:pt x="13589" y="4058"/>
                    <a:pt x="13566" y="4047"/>
                    <a:pt x="13560" y="4026"/>
                  </a:cubicBezTo>
                  <a:cubicBezTo>
                    <a:pt x="13553" y="4004"/>
                    <a:pt x="13565" y="3982"/>
                    <a:pt x="13586" y="3975"/>
                  </a:cubicBezTo>
                  <a:close/>
                  <a:moveTo>
                    <a:pt x="14481" y="3643"/>
                  </a:moveTo>
                  <a:lnTo>
                    <a:pt x="14643" y="3568"/>
                  </a:lnTo>
                  <a:lnTo>
                    <a:pt x="14831" y="3471"/>
                  </a:lnTo>
                  <a:lnTo>
                    <a:pt x="14974" y="3387"/>
                  </a:lnTo>
                  <a:cubicBezTo>
                    <a:pt x="14993" y="3376"/>
                    <a:pt x="15017" y="3382"/>
                    <a:pt x="15029" y="3401"/>
                  </a:cubicBezTo>
                  <a:cubicBezTo>
                    <a:pt x="15040" y="3421"/>
                    <a:pt x="15033" y="3445"/>
                    <a:pt x="15014" y="3456"/>
                  </a:cubicBezTo>
                  <a:lnTo>
                    <a:pt x="14868" y="3542"/>
                  </a:lnTo>
                  <a:lnTo>
                    <a:pt x="14676" y="3641"/>
                  </a:lnTo>
                  <a:lnTo>
                    <a:pt x="14514" y="3716"/>
                  </a:lnTo>
                  <a:cubicBezTo>
                    <a:pt x="14494" y="3725"/>
                    <a:pt x="14470" y="3716"/>
                    <a:pt x="14461" y="3696"/>
                  </a:cubicBezTo>
                  <a:cubicBezTo>
                    <a:pt x="14452" y="3676"/>
                    <a:pt x="14461" y="3653"/>
                    <a:pt x="14481" y="3643"/>
                  </a:cubicBezTo>
                  <a:close/>
                  <a:moveTo>
                    <a:pt x="15296" y="3164"/>
                  </a:moveTo>
                  <a:lnTo>
                    <a:pt x="15420" y="3055"/>
                  </a:lnTo>
                  <a:lnTo>
                    <a:pt x="15523" y="2946"/>
                  </a:lnTo>
                  <a:lnTo>
                    <a:pt x="15609" y="2836"/>
                  </a:lnTo>
                  <a:lnTo>
                    <a:pt x="15656" y="2756"/>
                  </a:lnTo>
                  <a:cubicBezTo>
                    <a:pt x="15667" y="2737"/>
                    <a:pt x="15692" y="2731"/>
                    <a:pt x="15711" y="2742"/>
                  </a:cubicBezTo>
                  <a:cubicBezTo>
                    <a:pt x="15730" y="2753"/>
                    <a:pt x="15736" y="2778"/>
                    <a:pt x="15725" y="2797"/>
                  </a:cubicBezTo>
                  <a:lnTo>
                    <a:pt x="15672" y="2885"/>
                  </a:lnTo>
                  <a:lnTo>
                    <a:pt x="15582" y="3001"/>
                  </a:lnTo>
                  <a:lnTo>
                    <a:pt x="15473" y="3116"/>
                  </a:lnTo>
                  <a:lnTo>
                    <a:pt x="15349" y="3224"/>
                  </a:lnTo>
                  <a:cubicBezTo>
                    <a:pt x="15333" y="3239"/>
                    <a:pt x="15307" y="3237"/>
                    <a:pt x="15293" y="3221"/>
                  </a:cubicBezTo>
                  <a:cubicBezTo>
                    <a:pt x="15278" y="3204"/>
                    <a:pt x="15280" y="3179"/>
                    <a:pt x="15296" y="3164"/>
                  </a:cubicBezTo>
                  <a:close/>
                </a:path>
              </a:pathLst>
            </a:custGeom>
            <a:solidFill>
              <a:srgbClr val="000000"/>
            </a:solidFill>
            <a:ln w="4763" cap="flat">
              <a:solidFill>
                <a:srgbClr val="0D0DFF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4949" y="2328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4" name="Oval 38"/>
            <p:cNvSpPr>
              <a:spLocks noChangeArrowheads="1"/>
            </p:cNvSpPr>
            <p:nvPr/>
          </p:nvSpPr>
          <p:spPr bwMode="auto">
            <a:xfrm>
              <a:off x="4949" y="2328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5065" y="2504"/>
              <a:ext cx="728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Ярмарки вакансий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6" name="Oval 40"/>
            <p:cNvSpPr>
              <a:spLocks noChangeArrowheads="1"/>
            </p:cNvSpPr>
            <p:nvPr/>
          </p:nvSpPr>
          <p:spPr bwMode="auto">
            <a:xfrm>
              <a:off x="4626" y="2664"/>
              <a:ext cx="933" cy="453"/>
            </a:xfrm>
            <a:prstGeom prst="ellipse">
              <a:avLst/>
            </a:prstGeom>
            <a:solidFill>
              <a:srgbClr val="FFFF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7" name="Oval 41"/>
            <p:cNvSpPr>
              <a:spLocks noChangeArrowheads="1"/>
            </p:cNvSpPr>
            <p:nvPr/>
          </p:nvSpPr>
          <p:spPr bwMode="auto">
            <a:xfrm>
              <a:off x="4626" y="2664"/>
              <a:ext cx="933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48" name="Rectangle 42"/>
            <p:cNvSpPr>
              <a:spLocks noChangeArrowheads="1"/>
            </p:cNvSpPr>
            <p:nvPr/>
          </p:nvSpPr>
          <p:spPr bwMode="auto">
            <a:xfrm>
              <a:off x="4923" y="2801"/>
              <a:ext cx="3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Выставки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100" b="1" dirty="0" smtClean="0">
                  <a:solidFill>
                    <a:srgbClr val="612621"/>
                  </a:solidFill>
                  <a:latin typeface="Calibri" pitchFamily="34" charset="0"/>
                </a:rPr>
                <a:t>Форумы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5093" y="2844"/>
              <a:ext cx="4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, </a:t>
              </a:r>
              <a:endPara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1" name="Oval 45"/>
            <p:cNvSpPr>
              <a:spLocks noChangeArrowheads="1"/>
            </p:cNvSpPr>
            <p:nvPr/>
          </p:nvSpPr>
          <p:spPr bwMode="auto">
            <a:xfrm>
              <a:off x="4089" y="2951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2" name="Oval 46"/>
            <p:cNvSpPr>
              <a:spLocks noChangeArrowheads="1"/>
            </p:cNvSpPr>
            <p:nvPr/>
          </p:nvSpPr>
          <p:spPr bwMode="auto">
            <a:xfrm>
              <a:off x="4089" y="2951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3" name="Rectangle 47"/>
            <p:cNvSpPr>
              <a:spLocks noChangeArrowheads="1"/>
            </p:cNvSpPr>
            <p:nvPr/>
          </p:nvSpPr>
          <p:spPr bwMode="auto">
            <a:xfrm>
              <a:off x="4253" y="3083"/>
              <a:ext cx="62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Экскурсии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на предприятия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4" name="Oval 48"/>
            <p:cNvSpPr>
              <a:spLocks noChangeArrowheads="1"/>
            </p:cNvSpPr>
            <p:nvPr/>
          </p:nvSpPr>
          <p:spPr bwMode="auto">
            <a:xfrm>
              <a:off x="3838" y="800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5" name="Oval 49"/>
            <p:cNvSpPr>
              <a:spLocks noChangeArrowheads="1"/>
            </p:cNvSpPr>
            <p:nvPr/>
          </p:nvSpPr>
          <p:spPr bwMode="auto">
            <a:xfrm>
              <a:off x="3837" y="800"/>
              <a:ext cx="933" cy="453"/>
            </a:xfrm>
            <a:prstGeom prst="ellipse">
              <a:avLst/>
            </a:prstGeom>
            <a:solidFill>
              <a:srgbClr val="FFCC99"/>
            </a:solidFill>
            <a:ln>
              <a:solidFill>
                <a:srgbClr val="FF9F3F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6" name="Rectangle 50"/>
            <p:cNvSpPr>
              <a:spLocks noChangeArrowheads="1"/>
            </p:cNvSpPr>
            <p:nvPr/>
          </p:nvSpPr>
          <p:spPr bwMode="auto">
            <a:xfrm>
              <a:off x="3973" y="920"/>
              <a:ext cx="67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Дни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открытых дверей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57" name="Line 51"/>
            <p:cNvSpPr>
              <a:spLocks noChangeShapeType="1"/>
            </p:cNvSpPr>
            <p:nvPr/>
          </p:nvSpPr>
          <p:spPr bwMode="auto">
            <a:xfrm>
              <a:off x="3240" y="3691"/>
              <a:ext cx="5" cy="77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3220" y="3760"/>
              <a:ext cx="48" cy="74"/>
            </a:xfrm>
            <a:custGeom>
              <a:avLst/>
              <a:gdLst>
                <a:gd name="T0" fmla="*/ 48 w 48"/>
                <a:gd name="T1" fmla="*/ 0 h 74"/>
                <a:gd name="T2" fmla="*/ 29 w 48"/>
                <a:gd name="T3" fmla="*/ 74 h 74"/>
                <a:gd name="T4" fmla="*/ 0 w 48"/>
                <a:gd name="T5" fmla="*/ 3 h 74"/>
                <a:gd name="T6" fmla="*/ 48 w 48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74">
                  <a:moveTo>
                    <a:pt x="48" y="0"/>
                  </a:moveTo>
                  <a:lnTo>
                    <a:pt x="29" y="74"/>
                  </a:lnTo>
                  <a:lnTo>
                    <a:pt x="0" y="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59" name="Line 53"/>
            <p:cNvSpPr>
              <a:spLocks noChangeShapeType="1"/>
            </p:cNvSpPr>
            <p:nvPr/>
          </p:nvSpPr>
          <p:spPr bwMode="auto">
            <a:xfrm>
              <a:off x="3150" y="2429"/>
              <a:ext cx="64" cy="743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3189" y="3164"/>
              <a:ext cx="48" cy="74"/>
            </a:xfrm>
            <a:custGeom>
              <a:avLst/>
              <a:gdLst>
                <a:gd name="T0" fmla="*/ 48 w 48"/>
                <a:gd name="T1" fmla="*/ 0 h 74"/>
                <a:gd name="T2" fmla="*/ 31 w 48"/>
                <a:gd name="T3" fmla="*/ 74 h 74"/>
                <a:gd name="T4" fmla="*/ 0 w 48"/>
                <a:gd name="T5" fmla="*/ 4 h 74"/>
                <a:gd name="T6" fmla="*/ 48 w 48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74">
                  <a:moveTo>
                    <a:pt x="48" y="0"/>
                  </a:moveTo>
                  <a:lnTo>
                    <a:pt x="31" y="74"/>
                  </a:lnTo>
                  <a:lnTo>
                    <a:pt x="0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1" name="Line 55"/>
            <p:cNvSpPr>
              <a:spLocks noChangeShapeType="1"/>
            </p:cNvSpPr>
            <p:nvPr/>
          </p:nvSpPr>
          <p:spPr bwMode="auto">
            <a:xfrm flipH="1" flipV="1">
              <a:off x="2286" y="3030"/>
              <a:ext cx="532" cy="326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2229" y="2995"/>
              <a:ext cx="75" cy="59"/>
            </a:xfrm>
            <a:custGeom>
              <a:avLst/>
              <a:gdLst>
                <a:gd name="T0" fmla="*/ 50 w 75"/>
                <a:gd name="T1" fmla="*/ 59 h 59"/>
                <a:gd name="T2" fmla="*/ 0 w 75"/>
                <a:gd name="T3" fmla="*/ 0 h 59"/>
                <a:gd name="T4" fmla="*/ 75 w 75"/>
                <a:gd name="T5" fmla="*/ 18 h 59"/>
                <a:gd name="T6" fmla="*/ 50 w 75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59">
                  <a:moveTo>
                    <a:pt x="50" y="59"/>
                  </a:moveTo>
                  <a:lnTo>
                    <a:pt x="0" y="0"/>
                  </a:lnTo>
                  <a:lnTo>
                    <a:pt x="75" y="18"/>
                  </a:lnTo>
                  <a:lnTo>
                    <a:pt x="50" y="5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2337" y="2378"/>
              <a:ext cx="349" cy="250"/>
            </a:xfrm>
            <a:custGeom>
              <a:avLst/>
              <a:gdLst>
                <a:gd name="T0" fmla="*/ 1843 w 1843"/>
                <a:gd name="T1" fmla="*/ 0 h 1320"/>
                <a:gd name="T2" fmla="*/ 308 w 1843"/>
                <a:gd name="T3" fmla="*/ 1099 h 1320"/>
                <a:gd name="T4" fmla="*/ 220 w 1843"/>
                <a:gd name="T5" fmla="*/ 1085 h 1320"/>
                <a:gd name="T6" fmla="*/ 206 w 1843"/>
                <a:gd name="T7" fmla="*/ 1173 h 1320"/>
                <a:gd name="T8" fmla="*/ 206 w 1843"/>
                <a:gd name="T9" fmla="*/ 1173 h 1320"/>
                <a:gd name="T10" fmla="*/ 0 w 1843"/>
                <a:gd name="T11" fmla="*/ 132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3" h="1320">
                  <a:moveTo>
                    <a:pt x="1843" y="0"/>
                  </a:moveTo>
                  <a:lnTo>
                    <a:pt x="308" y="1099"/>
                  </a:lnTo>
                  <a:cubicBezTo>
                    <a:pt x="288" y="1071"/>
                    <a:pt x="249" y="1065"/>
                    <a:pt x="220" y="1085"/>
                  </a:cubicBezTo>
                  <a:cubicBezTo>
                    <a:pt x="192" y="1105"/>
                    <a:pt x="185" y="1145"/>
                    <a:pt x="206" y="1173"/>
                  </a:cubicBezTo>
                  <a:lnTo>
                    <a:pt x="206" y="1173"/>
                  </a:lnTo>
                  <a:lnTo>
                    <a:pt x="0" y="1320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2283" y="2605"/>
              <a:ext cx="73" cy="62"/>
            </a:xfrm>
            <a:custGeom>
              <a:avLst/>
              <a:gdLst>
                <a:gd name="T0" fmla="*/ 73 w 73"/>
                <a:gd name="T1" fmla="*/ 39 h 62"/>
                <a:gd name="T2" fmla="*/ 0 w 73"/>
                <a:gd name="T3" fmla="*/ 62 h 62"/>
                <a:gd name="T4" fmla="*/ 44 w 73"/>
                <a:gd name="T5" fmla="*/ 0 h 62"/>
                <a:gd name="T6" fmla="*/ 73 w 73"/>
                <a:gd name="T7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2">
                  <a:moveTo>
                    <a:pt x="73" y="39"/>
                  </a:moveTo>
                  <a:lnTo>
                    <a:pt x="0" y="62"/>
                  </a:lnTo>
                  <a:lnTo>
                    <a:pt x="44" y="0"/>
                  </a:lnTo>
                  <a:lnTo>
                    <a:pt x="73" y="3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5" name="Line 59"/>
            <p:cNvSpPr>
              <a:spLocks noChangeShapeType="1"/>
            </p:cNvSpPr>
            <p:nvPr/>
          </p:nvSpPr>
          <p:spPr bwMode="auto">
            <a:xfrm flipH="1" flipV="1">
              <a:off x="2244" y="2113"/>
              <a:ext cx="125" cy="40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2181" y="2092"/>
              <a:ext cx="76" cy="46"/>
            </a:xfrm>
            <a:custGeom>
              <a:avLst/>
              <a:gdLst>
                <a:gd name="T0" fmla="*/ 61 w 76"/>
                <a:gd name="T1" fmla="*/ 46 h 46"/>
                <a:gd name="T2" fmla="*/ 0 w 76"/>
                <a:gd name="T3" fmla="*/ 1 h 46"/>
                <a:gd name="T4" fmla="*/ 76 w 76"/>
                <a:gd name="T5" fmla="*/ 0 h 46"/>
                <a:gd name="T6" fmla="*/ 61 w 76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46">
                  <a:moveTo>
                    <a:pt x="61" y="46"/>
                  </a:moveTo>
                  <a:lnTo>
                    <a:pt x="0" y="1"/>
                  </a:lnTo>
                  <a:lnTo>
                    <a:pt x="76" y="0"/>
                  </a:lnTo>
                  <a:lnTo>
                    <a:pt x="61" y="4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7" name="Line 61"/>
            <p:cNvSpPr>
              <a:spLocks noChangeShapeType="1"/>
            </p:cNvSpPr>
            <p:nvPr/>
          </p:nvSpPr>
          <p:spPr bwMode="auto">
            <a:xfrm flipH="1" flipV="1">
              <a:off x="2332" y="1545"/>
              <a:ext cx="342" cy="421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2290" y="1493"/>
              <a:ext cx="65" cy="72"/>
            </a:xfrm>
            <a:custGeom>
              <a:avLst/>
              <a:gdLst>
                <a:gd name="T0" fmla="*/ 27 w 65"/>
                <a:gd name="T1" fmla="*/ 72 h 72"/>
                <a:gd name="T2" fmla="*/ 0 w 65"/>
                <a:gd name="T3" fmla="*/ 0 h 72"/>
                <a:gd name="T4" fmla="*/ 65 w 65"/>
                <a:gd name="T5" fmla="*/ 42 h 72"/>
                <a:gd name="T6" fmla="*/ 27 w 65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72">
                  <a:moveTo>
                    <a:pt x="27" y="72"/>
                  </a:moveTo>
                  <a:lnTo>
                    <a:pt x="0" y="0"/>
                  </a:lnTo>
                  <a:lnTo>
                    <a:pt x="65" y="42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69" name="Line 63"/>
            <p:cNvSpPr>
              <a:spLocks noChangeShapeType="1"/>
            </p:cNvSpPr>
            <p:nvPr/>
          </p:nvSpPr>
          <p:spPr bwMode="auto">
            <a:xfrm flipH="1" flipV="1">
              <a:off x="3078" y="960"/>
              <a:ext cx="23" cy="953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3054" y="894"/>
              <a:ext cx="48" cy="73"/>
            </a:xfrm>
            <a:custGeom>
              <a:avLst/>
              <a:gdLst>
                <a:gd name="T0" fmla="*/ 0 w 48"/>
                <a:gd name="T1" fmla="*/ 73 h 73"/>
                <a:gd name="T2" fmla="*/ 22 w 48"/>
                <a:gd name="T3" fmla="*/ 0 h 73"/>
                <a:gd name="T4" fmla="*/ 48 w 48"/>
                <a:gd name="T5" fmla="*/ 72 h 73"/>
                <a:gd name="T6" fmla="*/ 0 w 48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73">
                  <a:moveTo>
                    <a:pt x="0" y="73"/>
                  </a:moveTo>
                  <a:lnTo>
                    <a:pt x="22" y="0"/>
                  </a:lnTo>
                  <a:lnTo>
                    <a:pt x="48" y="72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1" name="Line 65"/>
            <p:cNvSpPr>
              <a:spLocks noChangeShapeType="1"/>
            </p:cNvSpPr>
            <p:nvPr/>
          </p:nvSpPr>
          <p:spPr bwMode="auto">
            <a:xfrm flipV="1">
              <a:off x="2320" y="818"/>
              <a:ext cx="303" cy="264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2270" y="1060"/>
              <a:ext cx="70" cy="66"/>
            </a:xfrm>
            <a:custGeom>
              <a:avLst/>
              <a:gdLst>
                <a:gd name="T0" fmla="*/ 70 w 70"/>
                <a:gd name="T1" fmla="*/ 36 h 66"/>
                <a:gd name="T2" fmla="*/ 0 w 70"/>
                <a:gd name="T3" fmla="*/ 66 h 66"/>
                <a:gd name="T4" fmla="*/ 39 w 70"/>
                <a:gd name="T5" fmla="*/ 0 h 66"/>
                <a:gd name="T6" fmla="*/ 70 w 70"/>
                <a:gd name="T7" fmla="*/ 3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66">
                  <a:moveTo>
                    <a:pt x="70" y="36"/>
                  </a:moveTo>
                  <a:lnTo>
                    <a:pt x="0" y="66"/>
                  </a:lnTo>
                  <a:lnTo>
                    <a:pt x="39" y="0"/>
                  </a:lnTo>
                  <a:lnTo>
                    <a:pt x="70" y="3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2603" y="774"/>
              <a:ext cx="70" cy="66"/>
            </a:xfrm>
            <a:custGeom>
              <a:avLst/>
              <a:gdLst>
                <a:gd name="T0" fmla="*/ 0 w 70"/>
                <a:gd name="T1" fmla="*/ 29 h 66"/>
                <a:gd name="T2" fmla="*/ 70 w 70"/>
                <a:gd name="T3" fmla="*/ 0 h 66"/>
                <a:gd name="T4" fmla="*/ 31 w 70"/>
                <a:gd name="T5" fmla="*/ 66 h 66"/>
                <a:gd name="T6" fmla="*/ 0 w 70"/>
                <a:gd name="T7" fmla="*/ 2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66">
                  <a:moveTo>
                    <a:pt x="0" y="29"/>
                  </a:moveTo>
                  <a:lnTo>
                    <a:pt x="70" y="0"/>
                  </a:lnTo>
                  <a:lnTo>
                    <a:pt x="31" y="6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4" name="Line 68"/>
            <p:cNvSpPr>
              <a:spLocks noChangeShapeType="1"/>
            </p:cNvSpPr>
            <p:nvPr/>
          </p:nvSpPr>
          <p:spPr bwMode="auto">
            <a:xfrm flipH="1" flipV="1">
              <a:off x="3610" y="713"/>
              <a:ext cx="295" cy="130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3890" y="819"/>
              <a:ext cx="76" cy="51"/>
            </a:xfrm>
            <a:custGeom>
              <a:avLst/>
              <a:gdLst>
                <a:gd name="T0" fmla="*/ 19 w 76"/>
                <a:gd name="T1" fmla="*/ 0 h 51"/>
                <a:gd name="T2" fmla="*/ 76 w 76"/>
                <a:gd name="T3" fmla="*/ 51 h 51"/>
                <a:gd name="T4" fmla="*/ 0 w 76"/>
                <a:gd name="T5" fmla="*/ 44 h 51"/>
                <a:gd name="T6" fmla="*/ 19 w 7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1">
                  <a:moveTo>
                    <a:pt x="19" y="0"/>
                  </a:moveTo>
                  <a:lnTo>
                    <a:pt x="76" y="51"/>
                  </a:lnTo>
                  <a:lnTo>
                    <a:pt x="0" y="4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3549" y="686"/>
              <a:ext cx="76" cy="51"/>
            </a:xfrm>
            <a:custGeom>
              <a:avLst/>
              <a:gdLst>
                <a:gd name="T0" fmla="*/ 57 w 76"/>
                <a:gd name="T1" fmla="*/ 51 h 51"/>
                <a:gd name="T2" fmla="*/ 0 w 76"/>
                <a:gd name="T3" fmla="*/ 0 h 51"/>
                <a:gd name="T4" fmla="*/ 76 w 76"/>
                <a:gd name="T5" fmla="*/ 7 h 51"/>
                <a:gd name="T6" fmla="*/ 57 w 76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1">
                  <a:moveTo>
                    <a:pt x="57" y="51"/>
                  </a:moveTo>
                  <a:lnTo>
                    <a:pt x="0" y="0"/>
                  </a:lnTo>
                  <a:lnTo>
                    <a:pt x="76" y="7"/>
                  </a:lnTo>
                  <a:lnTo>
                    <a:pt x="57" y="5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7" name="Line 71"/>
            <p:cNvSpPr>
              <a:spLocks noChangeShapeType="1"/>
            </p:cNvSpPr>
            <p:nvPr/>
          </p:nvSpPr>
          <p:spPr bwMode="auto">
            <a:xfrm flipV="1">
              <a:off x="3694" y="1588"/>
              <a:ext cx="679" cy="394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4355" y="1555"/>
              <a:ext cx="75" cy="57"/>
            </a:xfrm>
            <a:custGeom>
              <a:avLst/>
              <a:gdLst>
                <a:gd name="T0" fmla="*/ 0 w 75"/>
                <a:gd name="T1" fmla="*/ 15 h 57"/>
                <a:gd name="T2" fmla="*/ 75 w 75"/>
                <a:gd name="T3" fmla="*/ 0 h 57"/>
                <a:gd name="T4" fmla="*/ 25 w 75"/>
                <a:gd name="T5" fmla="*/ 57 h 57"/>
                <a:gd name="T6" fmla="*/ 0 w 75"/>
                <a:gd name="T7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57">
                  <a:moveTo>
                    <a:pt x="0" y="15"/>
                  </a:moveTo>
                  <a:lnTo>
                    <a:pt x="75" y="0"/>
                  </a:lnTo>
                  <a:lnTo>
                    <a:pt x="25" y="5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79" name="Line 73"/>
            <p:cNvSpPr>
              <a:spLocks noChangeShapeType="1"/>
            </p:cNvSpPr>
            <p:nvPr/>
          </p:nvSpPr>
          <p:spPr bwMode="auto">
            <a:xfrm flipV="1">
              <a:off x="3559" y="1297"/>
              <a:ext cx="617" cy="652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154" y="1249"/>
              <a:ext cx="67" cy="69"/>
            </a:xfrm>
            <a:custGeom>
              <a:avLst/>
              <a:gdLst>
                <a:gd name="T0" fmla="*/ 0 w 67"/>
                <a:gd name="T1" fmla="*/ 36 h 69"/>
                <a:gd name="T2" fmla="*/ 67 w 67"/>
                <a:gd name="T3" fmla="*/ 0 h 69"/>
                <a:gd name="T4" fmla="*/ 35 w 67"/>
                <a:gd name="T5" fmla="*/ 69 h 69"/>
                <a:gd name="T6" fmla="*/ 0 w 67"/>
                <a:gd name="T7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9">
                  <a:moveTo>
                    <a:pt x="0" y="36"/>
                  </a:moveTo>
                  <a:lnTo>
                    <a:pt x="67" y="0"/>
                  </a:lnTo>
                  <a:lnTo>
                    <a:pt x="35" y="6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1" name="Line 75"/>
            <p:cNvSpPr>
              <a:spLocks noChangeShapeType="1"/>
            </p:cNvSpPr>
            <p:nvPr/>
          </p:nvSpPr>
          <p:spPr bwMode="auto">
            <a:xfrm flipV="1">
              <a:off x="3936" y="1749"/>
              <a:ext cx="1595" cy="382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5520" y="1727"/>
              <a:ext cx="76" cy="47"/>
            </a:xfrm>
            <a:custGeom>
              <a:avLst/>
              <a:gdLst>
                <a:gd name="T0" fmla="*/ 0 w 76"/>
                <a:gd name="T1" fmla="*/ 0 h 47"/>
                <a:gd name="T2" fmla="*/ 76 w 76"/>
                <a:gd name="T3" fmla="*/ 7 h 47"/>
                <a:gd name="T4" fmla="*/ 11 w 76"/>
                <a:gd name="T5" fmla="*/ 47 h 47"/>
                <a:gd name="T6" fmla="*/ 0 w 76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47">
                  <a:moveTo>
                    <a:pt x="0" y="0"/>
                  </a:moveTo>
                  <a:lnTo>
                    <a:pt x="76" y="7"/>
                  </a:lnTo>
                  <a:lnTo>
                    <a:pt x="11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3" name="Oval 77"/>
            <p:cNvSpPr>
              <a:spLocks noChangeArrowheads="1"/>
            </p:cNvSpPr>
            <p:nvPr/>
          </p:nvSpPr>
          <p:spPr bwMode="auto">
            <a:xfrm>
              <a:off x="4411" y="1683"/>
              <a:ext cx="932" cy="358"/>
            </a:xfrm>
            <a:prstGeom prst="ellipse">
              <a:avLst/>
            </a:prstGeom>
            <a:solidFill>
              <a:srgbClr val="FDEB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4" name="Oval 78"/>
            <p:cNvSpPr>
              <a:spLocks noChangeArrowheads="1"/>
            </p:cNvSpPr>
            <p:nvPr/>
          </p:nvSpPr>
          <p:spPr bwMode="auto">
            <a:xfrm>
              <a:off x="4411" y="1683"/>
              <a:ext cx="932" cy="358"/>
            </a:xfrm>
            <a:prstGeom prst="ellipse">
              <a:avLst/>
            </a:prstGeom>
            <a:solidFill>
              <a:srgbClr val="FFFF99"/>
            </a:solidFill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5" name="Rectangle 79"/>
            <p:cNvSpPr>
              <a:spLocks noChangeArrowheads="1"/>
            </p:cNvSpPr>
            <p:nvPr/>
          </p:nvSpPr>
          <p:spPr bwMode="auto">
            <a:xfrm>
              <a:off x="4598" y="1814"/>
              <a:ext cx="576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Круглые столы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86" name="Line 80"/>
            <p:cNvSpPr>
              <a:spLocks noChangeShapeType="1"/>
            </p:cNvSpPr>
            <p:nvPr/>
          </p:nvSpPr>
          <p:spPr bwMode="auto">
            <a:xfrm>
              <a:off x="3936" y="2131"/>
              <a:ext cx="1269" cy="47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5199" y="2153"/>
              <a:ext cx="73" cy="49"/>
            </a:xfrm>
            <a:custGeom>
              <a:avLst/>
              <a:gdLst>
                <a:gd name="T0" fmla="*/ 1 w 73"/>
                <a:gd name="T1" fmla="*/ 0 h 49"/>
                <a:gd name="T2" fmla="*/ 73 w 73"/>
                <a:gd name="T3" fmla="*/ 27 h 49"/>
                <a:gd name="T4" fmla="*/ 0 w 73"/>
                <a:gd name="T5" fmla="*/ 49 h 49"/>
                <a:gd name="T6" fmla="*/ 1 w 73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9">
                  <a:moveTo>
                    <a:pt x="1" y="0"/>
                  </a:moveTo>
                  <a:lnTo>
                    <a:pt x="73" y="27"/>
                  </a:lnTo>
                  <a:lnTo>
                    <a:pt x="0" y="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8" name="Line 82"/>
            <p:cNvSpPr>
              <a:spLocks noChangeShapeType="1"/>
            </p:cNvSpPr>
            <p:nvPr/>
          </p:nvSpPr>
          <p:spPr bwMode="auto">
            <a:xfrm>
              <a:off x="3930" y="2221"/>
              <a:ext cx="956" cy="308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4873" y="2504"/>
              <a:ext cx="76" cy="46"/>
            </a:xfrm>
            <a:custGeom>
              <a:avLst/>
              <a:gdLst>
                <a:gd name="T0" fmla="*/ 15 w 76"/>
                <a:gd name="T1" fmla="*/ 0 h 46"/>
                <a:gd name="T2" fmla="*/ 76 w 76"/>
                <a:gd name="T3" fmla="*/ 45 h 46"/>
                <a:gd name="T4" fmla="*/ 0 w 76"/>
                <a:gd name="T5" fmla="*/ 46 h 46"/>
                <a:gd name="T6" fmla="*/ 15 w 76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46">
                  <a:moveTo>
                    <a:pt x="15" y="0"/>
                  </a:moveTo>
                  <a:lnTo>
                    <a:pt x="76" y="45"/>
                  </a:lnTo>
                  <a:lnTo>
                    <a:pt x="0" y="4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0" name="Line 84"/>
            <p:cNvSpPr>
              <a:spLocks noChangeShapeType="1"/>
            </p:cNvSpPr>
            <p:nvPr/>
          </p:nvSpPr>
          <p:spPr bwMode="auto">
            <a:xfrm>
              <a:off x="3693" y="2360"/>
              <a:ext cx="490" cy="606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4160" y="2946"/>
              <a:ext cx="64" cy="72"/>
            </a:xfrm>
            <a:custGeom>
              <a:avLst/>
              <a:gdLst>
                <a:gd name="T0" fmla="*/ 38 w 64"/>
                <a:gd name="T1" fmla="*/ 0 h 72"/>
                <a:gd name="T2" fmla="*/ 64 w 64"/>
                <a:gd name="T3" fmla="*/ 72 h 72"/>
                <a:gd name="T4" fmla="*/ 0 w 64"/>
                <a:gd name="T5" fmla="*/ 30 h 72"/>
                <a:gd name="T6" fmla="*/ 38 w 64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2">
                  <a:moveTo>
                    <a:pt x="38" y="0"/>
                  </a:moveTo>
                  <a:lnTo>
                    <a:pt x="64" y="72"/>
                  </a:lnTo>
                  <a:lnTo>
                    <a:pt x="0" y="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2194" y="1452"/>
              <a:ext cx="559" cy="461"/>
            </a:xfrm>
            <a:custGeom>
              <a:avLst/>
              <a:gdLst>
                <a:gd name="T0" fmla="*/ 2947 w 2947"/>
                <a:gd name="T1" fmla="*/ 0 h 2427"/>
                <a:gd name="T2" fmla="*/ 1428 w 2947"/>
                <a:gd name="T3" fmla="*/ 1251 h 2427"/>
                <a:gd name="T4" fmla="*/ 1339 w 2947"/>
                <a:gd name="T5" fmla="*/ 1242 h 2427"/>
                <a:gd name="T6" fmla="*/ 1331 w 2947"/>
                <a:gd name="T7" fmla="*/ 1331 h 2427"/>
                <a:gd name="T8" fmla="*/ 0 w 2947"/>
                <a:gd name="T9" fmla="*/ 2427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7" h="2427">
                  <a:moveTo>
                    <a:pt x="2947" y="0"/>
                  </a:moveTo>
                  <a:lnTo>
                    <a:pt x="1428" y="1251"/>
                  </a:lnTo>
                  <a:cubicBezTo>
                    <a:pt x="1406" y="1224"/>
                    <a:pt x="1366" y="1220"/>
                    <a:pt x="1339" y="1242"/>
                  </a:cubicBezTo>
                  <a:cubicBezTo>
                    <a:pt x="1312" y="1264"/>
                    <a:pt x="1309" y="1304"/>
                    <a:pt x="1331" y="1331"/>
                  </a:cubicBezTo>
                  <a:lnTo>
                    <a:pt x="0" y="2427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2143" y="1890"/>
              <a:ext cx="71" cy="65"/>
            </a:xfrm>
            <a:custGeom>
              <a:avLst/>
              <a:gdLst>
                <a:gd name="T0" fmla="*/ 71 w 71"/>
                <a:gd name="T1" fmla="*/ 38 h 65"/>
                <a:gd name="T2" fmla="*/ 0 w 71"/>
                <a:gd name="T3" fmla="*/ 65 h 65"/>
                <a:gd name="T4" fmla="*/ 40 w 71"/>
                <a:gd name="T5" fmla="*/ 0 h 65"/>
                <a:gd name="T6" fmla="*/ 71 w 71"/>
                <a:gd name="T7" fmla="*/ 3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5">
                  <a:moveTo>
                    <a:pt x="71" y="38"/>
                  </a:moveTo>
                  <a:lnTo>
                    <a:pt x="0" y="65"/>
                  </a:lnTo>
                  <a:lnTo>
                    <a:pt x="40" y="0"/>
                  </a:lnTo>
                  <a:lnTo>
                    <a:pt x="71" y="3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4" name="Freeform 88"/>
            <p:cNvSpPr>
              <a:spLocks/>
            </p:cNvSpPr>
            <p:nvPr/>
          </p:nvSpPr>
          <p:spPr bwMode="auto">
            <a:xfrm>
              <a:off x="1324" y="656"/>
              <a:ext cx="1229" cy="1283"/>
            </a:xfrm>
            <a:custGeom>
              <a:avLst/>
              <a:gdLst>
                <a:gd name="T0" fmla="*/ 0 w 1229"/>
                <a:gd name="T1" fmla="*/ 1283 h 1283"/>
                <a:gd name="T2" fmla="*/ 0 w 1229"/>
                <a:gd name="T3" fmla="*/ 0 h 1283"/>
                <a:gd name="T4" fmla="*/ 1229 w 1229"/>
                <a:gd name="T5" fmla="*/ 0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9" h="1283">
                  <a:moveTo>
                    <a:pt x="0" y="1283"/>
                  </a:moveTo>
                  <a:lnTo>
                    <a:pt x="0" y="0"/>
                  </a:lnTo>
                  <a:lnTo>
                    <a:pt x="1229" y="0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2547" y="631"/>
              <a:ext cx="72" cy="49"/>
            </a:xfrm>
            <a:custGeom>
              <a:avLst/>
              <a:gdLst>
                <a:gd name="T0" fmla="*/ 0 w 72"/>
                <a:gd name="T1" fmla="*/ 0 h 49"/>
                <a:gd name="T2" fmla="*/ 72 w 72"/>
                <a:gd name="T3" fmla="*/ 25 h 49"/>
                <a:gd name="T4" fmla="*/ 0 w 72"/>
                <a:gd name="T5" fmla="*/ 49 h 49"/>
                <a:gd name="T6" fmla="*/ 0 w 72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49">
                  <a:moveTo>
                    <a:pt x="0" y="0"/>
                  </a:moveTo>
                  <a:lnTo>
                    <a:pt x="72" y="2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1191" y="536"/>
              <a:ext cx="1505" cy="2942"/>
            </a:xfrm>
            <a:custGeom>
              <a:avLst/>
              <a:gdLst>
                <a:gd name="T0" fmla="*/ 0 w 1505"/>
                <a:gd name="T1" fmla="*/ 0 h 2942"/>
                <a:gd name="T2" fmla="*/ 0 w 1505"/>
                <a:gd name="T3" fmla="*/ 2942 h 2942"/>
                <a:gd name="T4" fmla="*/ 1505 w 1505"/>
                <a:gd name="T5" fmla="*/ 2942 h 2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5" h="2942">
                  <a:moveTo>
                    <a:pt x="0" y="0"/>
                  </a:moveTo>
                  <a:lnTo>
                    <a:pt x="0" y="2942"/>
                  </a:lnTo>
                  <a:lnTo>
                    <a:pt x="1505" y="2942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2690" y="3453"/>
              <a:ext cx="73" cy="49"/>
            </a:xfrm>
            <a:custGeom>
              <a:avLst/>
              <a:gdLst>
                <a:gd name="T0" fmla="*/ 0 w 73"/>
                <a:gd name="T1" fmla="*/ 0 h 49"/>
                <a:gd name="T2" fmla="*/ 73 w 73"/>
                <a:gd name="T3" fmla="*/ 25 h 49"/>
                <a:gd name="T4" fmla="*/ 0 w 73"/>
                <a:gd name="T5" fmla="*/ 49 h 49"/>
                <a:gd name="T6" fmla="*/ 0 w 73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9">
                  <a:moveTo>
                    <a:pt x="0" y="0"/>
                  </a:moveTo>
                  <a:lnTo>
                    <a:pt x="73" y="25"/>
                  </a:lnTo>
                  <a:lnTo>
                    <a:pt x="0" y="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8" name="Line 92"/>
            <p:cNvSpPr>
              <a:spLocks noChangeShapeType="1"/>
            </p:cNvSpPr>
            <p:nvPr/>
          </p:nvSpPr>
          <p:spPr bwMode="auto">
            <a:xfrm flipH="1">
              <a:off x="1191" y="528"/>
              <a:ext cx="1462" cy="8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2647" y="504"/>
              <a:ext cx="72" cy="48"/>
            </a:xfrm>
            <a:custGeom>
              <a:avLst/>
              <a:gdLst>
                <a:gd name="T0" fmla="*/ 0 w 72"/>
                <a:gd name="T1" fmla="*/ 0 h 48"/>
                <a:gd name="T2" fmla="*/ 72 w 72"/>
                <a:gd name="T3" fmla="*/ 23 h 48"/>
                <a:gd name="T4" fmla="*/ 0 w 72"/>
                <a:gd name="T5" fmla="*/ 48 h 48"/>
                <a:gd name="T6" fmla="*/ 0 w 72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48">
                  <a:moveTo>
                    <a:pt x="0" y="0"/>
                  </a:moveTo>
                  <a:lnTo>
                    <a:pt x="72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0" name="Line 94"/>
            <p:cNvSpPr>
              <a:spLocks noChangeShapeType="1"/>
            </p:cNvSpPr>
            <p:nvPr/>
          </p:nvSpPr>
          <p:spPr bwMode="auto">
            <a:xfrm>
              <a:off x="2072" y="2272"/>
              <a:ext cx="916" cy="939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1" name="Freeform 95"/>
            <p:cNvSpPr>
              <a:spLocks/>
            </p:cNvSpPr>
            <p:nvPr/>
          </p:nvSpPr>
          <p:spPr bwMode="auto">
            <a:xfrm>
              <a:off x="2025" y="2225"/>
              <a:ext cx="68" cy="68"/>
            </a:xfrm>
            <a:custGeom>
              <a:avLst/>
              <a:gdLst>
                <a:gd name="T0" fmla="*/ 34 w 68"/>
                <a:gd name="T1" fmla="*/ 68 h 68"/>
                <a:gd name="T2" fmla="*/ 0 w 68"/>
                <a:gd name="T3" fmla="*/ 0 h 68"/>
                <a:gd name="T4" fmla="*/ 68 w 68"/>
                <a:gd name="T5" fmla="*/ 35 h 68"/>
                <a:gd name="T6" fmla="*/ 34 w 6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4" y="68"/>
                  </a:moveTo>
                  <a:lnTo>
                    <a:pt x="0" y="0"/>
                  </a:lnTo>
                  <a:lnTo>
                    <a:pt x="68" y="35"/>
                  </a:lnTo>
                  <a:lnTo>
                    <a:pt x="34" y="6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2" name="Freeform 96"/>
            <p:cNvSpPr>
              <a:spLocks/>
            </p:cNvSpPr>
            <p:nvPr/>
          </p:nvSpPr>
          <p:spPr bwMode="auto">
            <a:xfrm>
              <a:off x="2967" y="3190"/>
              <a:ext cx="67" cy="68"/>
            </a:xfrm>
            <a:custGeom>
              <a:avLst/>
              <a:gdLst>
                <a:gd name="T0" fmla="*/ 34 w 67"/>
                <a:gd name="T1" fmla="*/ 0 h 68"/>
                <a:gd name="T2" fmla="*/ 67 w 67"/>
                <a:gd name="T3" fmla="*/ 68 h 68"/>
                <a:gd name="T4" fmla="*/ 0 w 67"/>
                <a:gd name="T5" fmla="*/ 33 h 68"/>
                <a:gd name="T6" fmla="*/ 34 w 6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8">
                  <a:moveTo>
                    <a:pt x="34" y="0"/>
                  </a:moveTo>
                  <a:lnTo>
                    <a:pt x="67" y="68"/>
                  </a:lnTo>
                  <a:lnTo>
                    <a:pt x="0" y="3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3" name="Freeform 97"/>
            <p:cNvSpPr>
              <a:spLocks/>
            </p:cNvSpPr>
            <p:nvPr/>
          </p:nvSpPr>
          <p:spPr bwMode="auto">
            <a:xfrm>
              <a:off x="2432" y="1179"/>
              <a:ext cx="3693" cy="39"/>
            </a:xfrm>
            <a:custGeom>
              <a:avLst/>
              <a:gdLst>
                <a:gd name="T0" fmla="*/ 0 w 19466"/>
                <a:gd name="T1" fmla="*/ 205 h 205"/>
                <a:gd name="T2" fmla="*/ 3374 w 19466"/>
                <a:gd name="T3" fmla="*/ 171 h 205"/>
                <a:gd name="T4" fmla="*/ 3436 w 19466"/>
                <a:gd name="T5" fmla="*/ 108 h 205"/>
                <a:gd name="T6" fmla="*/ 3500 w 19466"/>
                <a:gd name="T7" fmla="*/ 170 h 205"/>
                <a:gd name="T8" fmla="*/ 14138 w 19466"/>
                <a:gd name="T9" fmla="*/ 64 h 205"/>
                <a:gd name="T10" fmla="*/ 14201 w 19466"/>
                <a:gd name="T11" fmla="*/ 0 h 205"/>
                <a:gd name="T12" fmla="*/ 14264 w 19466"/>
                <a:gd name="T13" fmla="*/ 63 h 205"/>
                <a:gd name="T14" fmla="*/ 19466 w 19466"/>
                <a:gd name="T15" fmla="*/ 1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66" h="205">
                  <a:moveTo>
                    <a:pt x="0" y="205"/>
                  </a:moveTo>
                  <a:lnTo>
                    <a:pt x="3374" y="171"/>
                  </a:lnTo>
                  <a:cubicBezTo>
                    <a:pt x="3374" y="137"/>
                    <a:pt x="3402" y="108"/>
                    <a:pt x="3436" y="108"/>
                  </a:cubicBezTo>
                  <a:cubicBezTo>
                    <a:pt x="3471" y="107"/>
                    <a:pt x="3500" y="135"/>
                    <a:pt x="3500" y="170"/>
                  </a:cubicBezTo>
                  <a:lnTo>
                    <a:pt x="14138" y="64"/>
                  </a:lnTo>
                  <a:cubicBezTo>
                    <a:pt x="14138" y="29"/>
                    <a:pt x="14166" y="1"/>
                    <a:pt x="14201" y="0"/>
                  </a:cubicBezTo>
                  <a:cubicBezTo>
                    <a:pt x="14235" y="0"/>
                    <a:pt x="14264" y="28"/>
                    <a:pt x="14264" y="63"/>
                  </a:cubicBezTo>
                  <a:lnTo>
                    <a:pt x="19466" y="11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4" name="Line 98"/>
            <p:cNvSpPr>
              <a:spLocks noChangeShapeType="1"/>
            </p:cNvSpPr>
            <p:nvPr/>
          </p:nvSpPr>
          <p:spPr bwMode="auto">
            <a:xfrm>
              <a:off x="6125" y="1181"/>
              <a:ext cx="12" cy="845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5" name="Freeform 99"/>
            <p:cNvSpPr>
              <a:spLocks/>
            </p:cNvSpPr>
            <p:nvPr/>
          </p:nvSpPr>
          <p:spPr bwMode="auto">
            <a:xfrm>
              <a:off x="6112" y="2020"/>
              <a:ext cx="49" cy="73"/>
            </a:xfrm>
            <a:custGeom>
              <a:avLst/>
              <a:gdLst>
                <a:gd name="T0" fmla="*/ 49 w 49"/>
                <a:gd name="T1" fmla="*/ 0 h 73"/>
                <a:gd name="T2" fmla="*/ 26 w 49"/>
                <a:gd name="T3" fmla="*/ 73 h 73"/>
                <a:gd name="T4" fmla="*/ 0 w 49"/>
                <a:gd name="T5" fmla="*/ 1 h 73"/>
                <a:gd name="T6" fmla="*/ 49 w 49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73">
                  <a:moveTo>
                    <a:pt x="49" y="0"/>
                  </a:moveTo>
                  <a:lnTo>
                    <a:pt x="26" y="73"/>
                  </a:lnTo>
                  <a:lnTo>
                    <a:pt x="0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6" name="Oval 100"/>
            <p:cNvSpPr>
              <a:spLocks noChangeArrowheads="1"/>
            </p:cNvSpPr>
            <p:nvPr/>
          </p:nvSpPr>
          <p:spPr bwMode="auto">
            <a:xfrm>
              <a:off x="5594" y="1540"/>
              <a:ext cx="933" cy="358"/>
            </a:xfrm>
            <a:prstGeom prst="ellipse">
              <a:avLst/>
            </a:prstGeom>
            <a:solidFill>
              <a:srgbClr val="F9C49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7" name="Oval 101"/>
            <p:cNvSpPr>
              <a:spLocks noChangeArrowheads="1"/>
            </p:cNvSpPr>
            <p:nvPr/>
          </p:nvSpPr>
          <p:spPr bwMode="auto">
            <a:xfrm>
              <a:off x="5594" y="1540"/>
              <a:ext cx="992" cy="409"/>
            </a:xfrm>
            <a:prstGeom prst="ellipse">
              <a:avLst/>
            </a:prstGeom>
            <a:solidFill>
              <a:srgbClr val="DBB7FF"/>
            </a:solidFill>
            <a:ln>
              <a:solidFill>
                <a:srgbClr val="C993FF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08" name="Rectangle 102"/>
            <p:cNvSpPr>
              <a:spLocks noChangeArrowheads="1"/>
            </p:cNvSpPr>
            <p:nvPr/>
          </p:nvSpPr>
          <p:spPr bwMode="auto">
            <a:xfrm>
              <a:off x="5812" y="1702"/>
              <a:ext cx="53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Работодатели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" name="Oval 103"/>
            <p:cNvSpPr>
              <a:spLocks noChangeArrowheads="1"/>
            </p:cNvSpPr>
            <p:nvPr/>
          </p:nvSpPr>
          <p:spPr bwMode="auto">
            <a:xfrm>
              <a:off x="2654" y="1087"/>
              <a:ext cx="933" cy="453"/>
            </a:xfrm>
            <a:prstGeom prst="ellipse">
              <a:avLst/>
            </a:prstGeom>
            <a:solidFill>
              <a:srgbClr val="DBEEF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0" name="Oval 104"/>
            <p:cNvSpPr>
              <a:spLocks noChangeArrowheads="1"/>
            </p:cNvSpPr>
            <p:nvPr/>
          </p:nvSpPr>
          <p:spPr bwMode="auto">
            <a:xfrm>
              <a:off x="2654" y="1087"/>
              <a:ext cx="932" cy="45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1" name="Rectangle 105"/>
            <p:cNvSpPr>
              <a:spLocks noChangeArrowheads="1"/>
            </p:cNvSpPr>
            <p:nvPr/>
          </p:nvSpPr>
          <p:spPr bwMode="auto">
            <a:xfrm>
              <a:off x="2727" y="1208"/>
              <a:ext cx="831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Мониторинговые </a:t>
              </a:r>
            </a:p>
            <a:p>
              <a:pPr algn="ctr"/>
              <a:r>
                <a:rPr lang="ru-RU" altLang="ru-RU" sz="1100" b="1" dirty="0" smtClean="0">
                  <a:solidFill>
                    <a:srgbClr val="612621"/>
                  </a:solidFill>
                  <a:latin typeface="Calibri" pitchFamily="34" charset="0"/>
                </a:rPr>
                <a:t>исследования</a:t>
              </a:r>
              <a:endParaRPr lang="ru-RU" altLang="ru-RU" sz="1100" b="1" dirty="0"/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3" name="Line 107"/>
            <p:cNvSpPr>
              <a:spLocks noChangeShapeType="1"/>
            </p:cNvSpPr>
            <p:nvPr/>
          </p:nvSpPr>
          <p:spPr bwMode="auto">
            <a:xfrm>
              <a:off x="5234" y="1416"/>
              <a:ext cx="461" cy="146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4" name="Freeform 108"/>
            <p:cNvSpPr>
              <a:spLocks/>
            </p:cNvSpPr>
            <p:nvPr/>
          </p:nvSpPr>
          <p:spPr bwMode="auto">
            <a:xfrm>
              <a:off x="5682" y="1537"/>
              <a:ext cx="77" cy="46"/>
            </a:xfrm>
            <a:custGeom>
              <a:avLst/>
              <a:gdLst>
                <a:gd name="T0" fmla="*/ 15 w 77"/>
                <a:gd name="T1" fmla="*/ 0 h 46"/>
                <a:gd name="T2" fmla="*/ 77 w 77"/>
                <a:gd name="T3" fmla="*/ 45 h 46"/>
                <a:gd name="T4" fmla="*/ 0 w 77"/>
                <a:gd name="T5" fmla="*/ 46 h 46"/>
                <a:gd name="T6" fmla="*/ 15 w 77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46">
                  <a:moveTo>
                    <a:pt x="15" y="0"/>
                  </a:moveTo>
                  <a:lnTo>
                    <a:pt x="77" y="45"/>
                  </a:lnTo>
                  <a:lnTo>
                    <a:pt x="0" y="4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5" name="Freeform 109"/>
            <p:cNvSpPr>
              <a:spLocks/>
            </p:cNvSpPr>
            <p:nvPr/>
          </p:nvSpPr>
          <p:spPr bwMode="auto">
            <a:xfrm>
              <a:off x="3563" y="1385"/>
              <a:ext cx="1972" cy="295"/>
            </a:xfrm>
            <a:custGeom>
              <a:avLst/>
              <a:gdLst>
                <a:gd name="T0" fmla="*/ 0 w 10396"/>
                <a:gd name="T1" fmla="*/ 0 h 1555"/>
                <a:gd name="T2" fmla="*/ 2386 w 10396"/>
                <a:gd name="T3" fmla="*/ 357 h 1555"/>
                <a:gd name="T4" fmla="*/ 2458 w 10396"/>
                <a:gd name="T5" fmla="*/ 304 h 1555"/>
                <a:gd name="T6" fmla="*/ 2511 w 10396"/>
                <a:gd name="T7" fmla="*/ 376 h 1555"/>
                <a:gd name="T8" fmla="*/ 2511 w 10396"/>
                <a:gd name="T9" fmla="*/ 376 h 1555"/>
                <a:gd name="T10" fmla="*/ 10396 w 10396"/>
                <a:gd name="T11" fmla="*/ 1555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6" h="1555">
                  <a:moveTo>
                    <a:pt x="0" y="0"/>
                  </a:moveTo>
                  <a:lnTo>
                    <a:pt x="2386" y="357"/>
                  </a:lnTo>
                  <a:cubicBezTo>
                    <a:pt x="2391" y="323"/>
                    <a:pt x="2423" y="299"/>
                    <a:pt x="2458" y="304"/>
                  </a:cubicBezTo>
                  <a:cubicBezTo>
                    <a:pt x="2492" y="309"/>
                    <a:pt x="2516" y="341"/>
                    <a:pt x="2511" y="376"/>
                  </a:cubicBezTo>
                  <a:cubicBezTo>
                    <a:pt x="2511" y="376"/>
                    <a:pt x="2511" y="376"/>
                    <a:pt x="2511" y="376"/>
                  </a:cubicBezTo>
                  <a:lnTo>
                    <a:pt x="10396" y="1555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6" name="Freeform 110"/>
            <p:cNvSpPr>
              <a:spLocks/>
            </p:cNvSpPr>
            <p:nvPr/>
          </p:nvSpPr>
          <p:spPr bwMode="auto">
            <a:xfrm>
              <a:off x="5525" y="1655"/>
              <a:ext cx="76" cy="48"/>
            </a:xfrm>
            <a:custGeom>
              <a:avLst/>
              <a:gdLst>
                <a:gd name="T0" fmla="*/ 8 w 76"/>
                <a:gd name="T1" fmla="*/ 0 h 48"/>
                <a:gd name="T2" fmla="*/ 76 w 76"/>
                <a:gd name="T3" fmla="*/ 34 h 48"/>
                <a:gd name="T4" fmla="*/ 0 w 76"/>
                <a:gd name="T5" fmla="*/ 48 h 48"/>
                <a:gd name="T6" fmla="*/ 8 w 76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48">
                  <a:moveTo>
                    <a:pt x="8" y="0"/>
                  </a:moveTo>
                  <a:lnTo>
                    <a:pt x="76" y="34"/>
                  </a:lnTo>
                  <a:lnTo>
                    <a:pt x="0" y="4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7" name="Freeform 111"/>
            <p:cNvSpPr>
              <a:spLocks/>
            </p:cNvSpPr>
            <p:nvPr/>
          </p:nvSpPr>
          <p:spPr bwMode="auto">
            <a:xfrm>
              <a:off x="3579" y="579"/>
              <a:ext cx="1547" cy="737"/>
            </a:xfrm>
            <a:custGeom>
              <a:avLst/>
              <a:gdLst>
                <a:gd name="T0" fmla="*/ 1547 w 1547"/>
                <a:gd name="T1" fmla="*/ 737 h 737"/>
                <a:gd name="T2" fmla="*/ 1547 w 1547"/>
                <a:gd name="T3" fmla="*/ 0 h 737"/>
                <a:gd name="T4" fmla="*/ 0 w 1547"/>
                <a:gd name="T5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7" h="737">
                  <a:moveTo>
                    <a:pt x="1547" y="737"/>
                  </a:moveTo>
                  <a:lnTo>
                    <a:pt x="1547" y="0"/>
                  </a:lnTo>
                  <a:lnTo>
                    <a:pt x="0" y="0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3513" y="555"/>
              <a:ext cx="73" cy="48"/>
            </a:xfrm>
            <a:custGeom>
              <a:avLst/>
              <a:gdLst>
                <a:gd name="T0" fmla="*/ 73 w 73"/>
                <a:gd name="T1" fmla="*/ 48 h 48"/>
                <a:gd name="T2" fmla="*/ 0 w 73"/>
                <a:gd name="T3" fmla="*/ 24 h 48"/>
                <a:gd name="T4" fmla="*/ 73 w 73"/>
                <a:gd name="T5" fmla="*/ 0 h 48"/>
                <a:gd name="T6" fmla="*/ 73 w 73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8">
                  <a:moveTo>
                    <a:pt x="73" y="48"/>
                  </a:moveTo>
                  <a:lnTo>
                    <a:pt x="0" y="24"/>
                  </a:lnTo>
                  <a:lnTo>
                    <a:pt x="73" y="0"/>
                  </a:lnTo>
                  <a:lnTo>
                    <a:pt x="73" y="4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19" name="Oval 113"/>
            <p:cNvSpPr>
              <a:spLocks noChangeArrowheads="1"/>
            </p:cNvSpPr>
            <p:nvPr/>
          </p:nvSpPr>
          <p:spPr bwMode="auto">
            <a:xfrm>
              <a:off x="4304" y="1253"/>
              <a:ext cx="932" cy="358"/>
            </a:xfrm>
            <a:prstGeom prst="ellipse">
              <a:avLst/>
            </a:prstGeom>
            <a:solidFill>
              <a:srgbClr val="92CDD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20" name="Oval 114"/>
            <p:cNvSpPr>
              <a:spLocks noChangeArrowheads="1"/>
            </p:cNvSpPr>
            <p:nvPr/>
          </p:nvSpPr>
          <p:spPr bwMode="auto">
            <a:xfrm>
              <a:off x="4304" y="1253"/>
              <a:ext cx="932" cy="35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21" name="Rectangle 115"/>
            <p:cNvSpPr>
              <a:spLocks noChangeArrowheads="1"/>
            </p:cNvSpPr>
            <p:nvPr/>
          </p:nvSpPr>
          <p:spPr bwMode="auto">
            <a:xfrm>
              <a:off x="4553" y="1387"/>
              <a:ext cx="5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  <a:cs typeface="Arial" pitchFamily="34" charset="0"/>
                </a:rPr>
                <a:t>Средства СМИ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2" name="Line 116"/>
            <p:cNvSpPr>
              <a:spLocks noChangeShapeType="1"/>
            </p:cNvSpPr>
            <p:nvPr/>
          </p:nvSpPr>
          <p:spPr bwMode="auto">
            <a:xfrm flipV="1">
              <a:off x="5178" y="1875"/>
              <a:ext cx="465" cy="485"/>
            </a:xfrm>
            <a:prstGeom prst="line">
              <a:avLst/>
            </a:pr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23" name="Freeform 117"/>
            <p:cNvSpPr>
              <a:spLocks/>
            </p:cNvSpPr>
            <p:nvPr/>
          </p:nvSpPr>
          <p:spPr bwMode="auto">
            <a:xfrm>
              <a:off x="5622" y="1827"/>
              <a:ext cx="67" cy="69"/>
            </a:xfrm>
            <a:custGeom>
              <a:avLst/>
              <a:gdLst>
                <a:gd name="T0" fmla="*/ 0 w 67"/>
                <a:gd name="T1" fmla="*/ 36 h 69"/>
                <a:gd name="T2" fmla="*/ 67 w 67"/>
                <a:gd name="T3" fmla="*/ 0 h 69"/>
                <a:gd name="T4" fmla="*/ 35 w 67"/>
                <a:gd name="T5" fmla="*/ 69 h 69"/>
                <a:gd name="T6" fmla="*/ 0 w 67"/>
                <a:gd name="T7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9">
                  <a:moveTo>
                    <a:pt x="0" y="36"/>
                  </a:moveTo>
                  <a:lnTo>
                    <a:pt x="67" y="0"/>
                  </a:lnTo>
                  <a:lnTo>
                    <a:pt x="35" y="6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25" name="Oval 119"/>
            <p:cNvSpPr>
              <a:spLocks noChangeArrowheads="1"/>
            </p:cNvSpPr>
            <p:nvPr/>
          </p:nvSpPr>
          <p:spPr bwMode="auto">
            <a:xfrm>
              <a:off x="5260" y="2006"/>
              <a:ext cx="1053" cy="397"/>
            </a:xfrm>
            <a:prstGeom prst="ellipse">
              <a:avLst/>
            </a:prstGeom>
            <a:solidFill>
              <a:srgbClr val="CCFF99"/>
            </a:solidFill>
            <a:ln>
              <a:solidFill>
                <a:srgbClr val="92FF25"/>
              </a:solidFill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28" name="Rectangle 122"/>
            <p:cNvSpPr>
              <a:spLocks noChangeArrowheads="1"/>
            </p:cNvSpPr>
            <p:nvPr/>
          </p:nvSpPr>
          <p:spPr bwMode="auto">
            <a:xfrm>
              <a:off x="5274" y="2053"/>
              <a:ext cx="10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ru-RU" altLang="ru-RU" sz="1100" b="1" dirty="0" smtClean="0">
                  <a:solidFill>
                    <a:srgbClr val="612621"/>
                  </a:solidFill>
                  <a:latin typeface="Calibri" pitchFamily="34" charset="0"/>
                </a:rPr>
                <a:t>Опекуны</a:t>
              </a:r>
            </a:p>
            <a:p>
              <a:pPr algn="ctr"/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</a:rPr>
                <a:t>(законные </a:t>
              </a:r>
              <a:r>
                <a:rPr lang="ru-RU" altLang="ru-RU" sz="1100" b="1" dirty="0">
                  <a:solidFill>
                    <a:srgbClr val="612621"/>
                  </a:solidFill>
                  <a:latin typeface="Calibri" pitchFamily="34" charset="0"/>
                </a:rPr>
                <a:t>представители)</a:t>
              </a:r>
              <a:endParaRPr lang="ru-RU" altLang="ru-RU" sz="1100" b="1" dirty="0"/>
            </a:p>
            <a:p>
              <a:pPr lvl="0" algn="ctr"/>
              <a:r>
                <a:rPr kumimoji="0" lang="ru-RU" altLang="ru-RU" sz="1100" b="1" i="0" u="none" strike="noStrike" cap="none" normalizeH="0" baseline="0" dirty="0" smtClean="0">
                  <a:ln>
                    <a:noFill/>
                  </a:ln>
                  <a:solidFill>
                    <a:srgbClr val="612621"/>
                  </a:solidFill>
                  <a:effectLst/>
                  <a:latin typeface="Calibri" pitchFamily="34" charset="0"/>
                </a:rPr>
                <a:t> </a:t>
              </a:r>
              <a:endPara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1" name="Freeform 125"/>
            <p:cNvSpPr>
              <a:spLocks/>
            </p:cNvSpPr>
            <p:nvPr/>
          </p:nvSpPr>
          <p:spPr bwMode="auto">
            <a:xfrm>
              <a:off x="3335" y="2622"/>
              <a:ext cx="1561" cy="622"/>
            </a:xfrm>
            <a:custGeom>
              <a:avLst/>
              <a:gdLst>
                <a:gd name="T0" fmla="*/ 0 w 8229"/>
                <a:gd name="T1" fmla="*/ 3275 h 3275"/>
                <a:gd name="T2" fmla="*/ 4218 w 8229"/>
                <a:gd name="T3" fmla="*/ 1596 h 3275"/>
                <a:gd name="T4" fmla="*/ 4253 w 8229"/>
                <a:gd name="T5" fmla="*/ 1514 h 3275"/>
                <a:gd name="T6" fmla="*/ 4335 w 8229"/>
                <a:gd name="T7" fmla="*/ 1550 h 3275"/>
                <a:gd name="T8" fmla="*/ 4335 w 8229"/>
                <a:gd name="T9" fmla="*/ 1550 h 3275"/>
                <a:gd name="T10" fmla="*/ 8229 w 8229"/>
                <a:gd name="T11" fmla="*/ 0 h 3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29" h="3275">
                  <a:moveTo>
                    <a:pt x="0" y="3275"/>
                  </a:moveTo>
                  <a:lnTo>
                    <a:pt x="4218" y="1596"/>
                  </a:lnTo>
                  <a:cubicBezTo>
                    <a:pt x="4205" y="1564"/>
                    <a:pt x="4221" y="1527"/>
                    <a:pt x="4253" y="1514"/>
                  </a:cubicBezTo>
                  <a:cubicBezTo>
                    <a:pt x="4285" y="1502"/>
                    <a:pt x="4322" y="1517"/>
                    <a:pt x="4335" y="1550"/>
                  </a:cubicBezTo>
                  <a:lnTo>
                    <a:pt x="4335" y="1550"/>
                  </a:lnTo>
                  <a:lnTo>
                    <a:pt x="8229" y="0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32" name="Freeform 126"/>
            <p:cNvSpPr>
              <a:spLocks/>
            </p:cNvSpPr>
            <p:nvPr/>
          </p:nvSpPr>
          <p:spPr bwMode="auto">
            <a:xfrm>
              <a:off x="4881" y="2598"/>
              <a:ext cx="77" cy="49"/>
            </a:xfrm>
            <a:custGeom>
              <a:avLst/>
              <a:gdLst>
                <a:gd name="T0" fmla="*/ 0 w 77"/>
                <a:gd name="T1" fmla="*/ 4 h 49"/>
                <a:gd name="T2" fmla="*/ 77 w 77"/>
                <a:gd name="T3" fmla="*/ 0 h 49"/>
                <a:gd name="T4" fmla="*/ 18 w 77"/>
                <a:gd name="T5" fmla="*/ 49 h 49"/>
                <a:gd name="T6" fmla="*/ 0 w 77"/>
                <a:gd name="T7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49">
                  <a:moveTo>
                    <a:pt x="0" y="4"/>
                  </a:moveTo>
                  <a:lnTo>
                    <a:pt x="77" y="0"/>
                  </a:lnTo>
                  <a:lnTo>
                    <a:pt x="18" y="4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33" name="Freeform 127"/>
            <p:cNvSpPr>
              <a:spLocks/>
            </p:cNvSpPr>
            <p:nvPr/>
          </p:nvSpPr>
          <p:spPr bwMode="auto">
            <a:xfrm>
              <a:off x="3760" y="1866"/>
              <a:ext cx="2565" cy="1602"/>
            </a:xfrm>
            <a:custGeom>
              <a:avLst/>
              <a:gdLst>
                <a:gd name="T0" fmla="*/ 2565 w 2565"/>
                <a:gd name="T1" fmla="*/ 0 h 1602"/>
                <a:gd name="T2" fmla="*/ 2565 w 2565"/>
                <a:gd name="T3" fmla="*/ 1602 h 1602"/>
                <a:gd name="T4" fmla="*/ 0 w 2565"/>
                <a:gd name="T5" fmla="*/ 1602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5" h="1602">
                  <a:moveTo>
                    <a:pt x="2565" y="0"/>
                  </a:moveTo>
                  <a:lnTo>
                    <a:pt x="2565" y="1602"/>
                  </a:lnTo>
                  <a:lnTo>
                    <a:pt x="0" y="1602"/>
                  </a:lnTo>
                </a:path>
              </a:pathLst>
            </a:custGeom>
            <a:noFill/>
            <a:ln w="17463" cap="rnd">
              <a:solidFill>
                <a:srgbClr val="00B05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  <p:sp>
          <p:nvSpPr>
            <p:cNvPr id="134" name="Freeform 128"/>
            <p:cNvSpPr>
              <a:spLocks/>
            </p:cNvSpPr>
            <p:nvPr/>
          </p:nvSpPr>
          <p:spPr bwMode="auto">
            <a:xfrm>
              <a:off x="3694" y="3444"/>
              <a:ext cx="72" cy="48"/>
            </a:xfrm>
            <a:custGeom>
              <a:avLst/>
              <a:gdLst>
                <a:gd name="T0" fmla="*/ 72 w 72"/>
                <a:gd name="T1" fmla="*/ 48 h 48"/>
                <a:gd name="T2" fmla="*/ 0 w 72"/>
                <a:gd name="T3" fmla="*/ 24 h 48"/>
                <a:gd name="T4" fmla="*/ 72 w 72"/>
                <a:gd name="T5" fmla="*/ 0 h 48"/>
                <a:gd name="T6" fmla="*/ 72 w 72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48">
                  <a:moveTo>
                    <a:pt x="72" y="48"/>
                  </a:moveTo>
                  <a:lnTo>
                    <a:pt x="0" y="24"/>
                  </a:lnTo>
                  <a:lnTo>
                    <a:pt x="72" y="0"/>
                  </a:lnTo>
                  <a:lnTo>
                    <a:pt x="72" y="4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100" b="1"/>
            </a:p>
          </p:txBody>
        </p:sp>
      </p:grpSp>
    </p:spTree>
    <p:extLst>
      <p:ext uri="{BB962C8B-B14F-4D97-AF65-F5344CB8AC3E}">
        <p14:creationId xmlns:p14="http://schemas.microsoft.com/office/powerpoint/2010/main" val="24114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972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800634" y="137785"/>
            <a:ext cx="9751285" cy="1175210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Модель 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педагогического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сопровождения профессионального самоопределения детей – сирот и детей,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оставшихся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без попечения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родителей</a:t>
            </a: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975893" y="1444752"/>
            <a:ext cx="9486899" cy="5249966"/>
            <a:chOff x="107504" y="380249"/>
            <a:chExt cx="8928992" cy="4639773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62740" y="380249"/>
              <a:ext cx="8640960" cy="340841"/>
            </a:xfrm>
            <a:prstGeom prst="roundRect">
              <a:avLst/>
            </a:prstGeom>
            <a:gradFill>
              <a:gsLst>
                <a:gs pos="0">
                  <a:srgbClr val="FFEFF4"/>
                </a:gs>
                <a:gs pos="50000">
                  <a:srgbClr val="FBDACD"/>
                </a:gs>
                <a:gs pos="100000">
                  <a:srgbClr val="FFB7B7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2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Цель: подготовка детей-сирот  к успешной социализации на основе актуализации процесса профессионального самоопределения 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691681" y="830325"/>
              <a:ext cx="5771858" cy="216024"/>
            </a:xfrm>
            <a:prstGeom prst="roundRect">
              <a:avLst/>
            </a:prstGeom>
            <a:gradFill>
              <a:gsLst>
                <a:gs pos="0">
                  <a:srgbClr val="CDFFE4"/>
                </a:gs>
                <a:gs pos="50000">
                  <a:srgbClr val="53FFA1"/>
                </a:gs>
                <a:gs pos="100000">
                  <a:srgbClr val="00D25F"/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Принципы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педагогического сопровождения профессионального самоопределения</a:t>
              </a:r>
            </a:p>
          </p:txBody>
        </p:sp>
        <p:cxnSp>
          <p:nvCxnSpPr>
            <p:cNvPr id="24" name="Прямая со стрелкой 23"/>
            <p:cNvCxnSpPr>
              <a:stCxn id="22" idx="2"/>
              <a:endCxn id="23" idx="0"/>
            </p:cNvCxnSpPr>
            <p:nvPr/>
          </p:nvCxnSpPr>
          <p:spPr>
            <a:xfrm flipH="1">
              <a:off x="4577611" y="721090"/>
              <a:ext cx="5610" cy="10923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sp>
          <p:nvSpPr>
            <p:cNvPr id="25" name="Скругленный прямоугольник 24"/>
            <p:cNvSpPr/>
            <p:nvPr/>
          </p:nvSpPr>
          <p:spPr>
            <a:xfrm>
              <a:off x="262740" y="1137647"/>
              <a:ext cx="1218929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7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Многообразие форм и методов работы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519555" y="1137647"/>
              <a:ext cx="1368152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100" b="1" kern="0" dirty="0">
                  <a:solidFill>
                    <a:srgbClr val="000074"/>
                  </a:solidFill>
                  <a:latin typeface="Calibri"/>
                </a:rPr>
                <a:t>Нравственность, как стержень всей работы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2931028" y="1139574"/>
              <a:ext cx="1264858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100" b="1" kern="0" dirty="0">
                  <a:solidFill>
                    <a:srgbClr val="000074"/>
                  </a:solidFill>
                  <a:latin typeface="Calibri"/>
                </a:rPr>
                <a:t>Преемственность в работе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247524" y="1145130"/>
              <a:ext cx="1939277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050" b="1" kern="0" dirty="0" err="1">
                  <a:solidFill>
                    <a:srgbClr val="000074"/>
                  </a:solidFill>
                  <a:latin typeface="Calibri"/>
                </a:rPr>
                <a:t>Самоактивизация</a:t>
              </a:r>
              <a:r>
                <a:rPr lang="ru-RU" sz="1050" b="1" kern="0" dirty="0">
                  <a:solidFill>
                    <a:srgbClr val="000074"/>
                  </a:solidFill>
                  <a:latin typeface="Calibri"/>
                </a:rPr>
                <a:t>, способность искать внутренние резервы </a:t>
              </a:r>
            </a:p>
            <a:p>
              <a:pPr algn="ctr">
                <a:defRPr/>
              </a:pPr>
              <a:r>
                <a:rPr lang="ru-RU" sz="1050" b="1" kern="0" dirty="0">
                  <a:solidFill>
                    <a:srgbClr val="000074"/>
                  </a:solidFill>
                  <a:latin typeface="Calibri"/>
                </a:rPr>
                <a:t>в работе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6227350" y="1144962"/>
              <a:ext cx="1368152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100" b="1" kern="0" dirty="0">
                  <a:solidFill>
                    <a:srgbClr val="000074"/>
                  </a:solidFill>
                  <a:latin typeface="Calibri"/>
                </a:rPr>
                <a:t>Профессиональное содружество</a:t>
              </a: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7638823" y="1135900"/>
              <a:ext cx="1368152" cy="432048"/>
            </a:xfrm>
            <a:prstGeom prst="roundRect">
              <a:avLst/>
            </a:prstGeom>
            <a:gradFill>
              <a:gsLst>
                <a:gs pos="0">
                  <a:srgbClr val="D8E5F4"/>
                </a:gs>
                <a:gs pos="50000">
                  <a:srgbClr val="AEC8E8"/>
                </a:gs>
                <a:gs pos="100000">
                  <a:srgbClr val="8DB6E3"/>
                </a:gs>
              </a:gsLst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100" b="1" kern="0" dirty="0">
                  <a:solidFill>
                    <a:srgbClr val="000074"/>
                  </a:solidFill>
                  <a:latin typeface="Calibri"/>
                </a:rPr>
                <a:t>Индивидуализация обучения</a:t>
              </a:r>
            </a:p>
          </p:txBody>
        </p:sp>
        <p:cxnSp>
          <p:nvCxnSpPr>
            <p:cNvPr id="33" name="Прямая со стрелкой 32"/>
            <p:cNvCxnSpPr>
              <a:endCxn id="27" idx="0"/>
            </p:cNvCxnSpPr>
            <p:nvPr/>
          </p:nvCxnSpPr>
          <p:spPr>
            <a:xfrm flipH="1">
              <a:off x="3563458" y="1040961"/>
              <a:ext cx="51647" cy="9861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34" name="Прямая со стрелкой 33"/>
            <p:cNvCxnSpPr>
              <a:endCxn id="30" idx="0"/>
            </p:cNvCxnSpPr>
            <p:nvPr/>
          </p:nvCxnSpPr>
          <p:spPr>
            <a:xfrm flipH="1">
              <a:off x="5217162" y="1030187"/>
              <a:ext cx="35699" cy="11494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35" name="Прямая со стрелкой 34"/>
            <p:cNvCxnSpPr>
              <a:endCxn id="26" idx="0"/>
            </p:cNvCxnSpPr>
            <p:nvPr/>
          </p:nvCxnSpPr>
          <p:spPr>
            <a:xfrm>
              <a:off x="2203631" y="1037118"/>
              <a:ext cx="0" cy="10052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36" name="Прямая со стрелкой 35"/>
            <p:cNvCxnSpPr>
              <a:stCxn id="23" idx="1"/>
              <a:endCxn id="25" idx="0"/>
            </p:cNvCxnSpPr>
            <p:nvPr/>
          </p:nvCxnSpPr>
          <p:spPr>
            <a:xfrm flipH="1">
              <a:off x="872205" y="938337"/>
              <a:ext cx="819476" cy="19931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37" name="Прямая со стрелкой 36"/>
            <p:cNvCxnSpPr>
              <a:endCxn id="31" idx="0"/>
            </p:cNvCxnSpPr>
            <p:nvPr/>
          </p:nvCxnSpPr>
          <p:spPr>
            <a:xfrm>
              <a:off x="6911425" y="1037992"/>
              <a:ext cx="0" cy="10697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38" name="Прямая со стрелкой 37"/>
            <p:cNvCxnSpPr>
              <a:stCxn id="23" idx="3"/>
              <a:endCxn id="32" idx="0"/>
            </p:cNvCxnSpPr>
            <p:nvPr/>
          </p:nvCxnSpPr>
          <p:spPr>
            <a:xfrm>
              <a:off x="7463539" y="938337"/>
              <a:ext cx="859360" cy="19756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sp>
          <p:nvSpPr>
            <p:cNvPr id="39" name="Скругленный прямоугольник 38"/>
            <p:cNvSpPr/>
            <p:nvPr/>
          </p:nvSpPr>
          <p:spPr>
            <a:xfrm>
              <a:off x="261142" y="1677930"/>
              <a:ext cx="8640960" cy="216024"/>
            </a:xfrm>
            <a:prstGeom prst="roundRect">
              <a:avLst/>
            </a:prstGeom>
            <a:gradFill>
              <a:gsLst>
                <a:gs pos="0">
                  <a:srgbClr val="CDFFE4"/>
                </a:gs>
                <a:gs pos="50000">
                  <a:srgbClr val="53FFA1"/>
                </a:gs>
                <a:gs pos="100000">
                  <a:srgbClr val="00D25F"/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kern="0" dirty="0">
                  <a:solidFill>
                    <a:schemeClr val="tx1"/>
                  </a:solidFill>
                  <a:latin typeface="Calibri"/>
                </a:rPr>
                <a:t>Основные направления деятельности   (содержание)</a:t>
              </a:r>
            </a:p>
          </p:txBody>
        </p:sp>
        <p:cxnSp>
          <p:nvCxnSpPr>
            <p:cNvPr id="40" name="Соединительная линия уступом 39"/>
            <p:cNvCxnSpPr>
              <a:stCxn id="22" idx="1"/>
              <a:endCxn id="39" idx="1"/>
            </p:cNvCxnSpPr>
            <p:nvPr/>
          </p:nvCxnSpPr>
          <p:spPr>
            <a:xfrm rot="10800000" flipV="1">
              <a:off x="261142" y="550669"/>
              <a:ext cx="1598" cy="1235273"/>
            </a:xfrm>
            <a:prstGeom prst="bentConnector3">
              <a:avLst>
                <a:gd name="adj1" fmla="val 13562898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med"/>
              <a:tailEnd type="triangle" w="sm" len="med"/>
            </a:ln>
            <a:effectLst/>
          </p:spPr>
        </p:cxnSp>
        <p:cxnSp>
          <p:nvCxnSpPr>
            <p:cNvPr id="41" name="Соединительная линия уступом 40"/>
            <p:cNvCxnSpPr>
              <a:stCxn id="22" idx="3"/>
              <a:endCxn id="39" idx="3"/>
            </p:cNvCxnSpPr>
            <p:nvPr/>
          </p:nvCxnSpPr>
          <p:spPr>
            <a:xfrm flipH="1">
              <a:off x="8902102" y="550669"/>
              <a:ext cx="1598" cy="1235273"/>
            </a:xfrm>
            <a:prstGeom prst="bentConnector3">
              <a:avLst>
                <a:gd name="adj1" fmla="val -13462898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med"/>
              <a:tailEnd type="triangle" w="sm" len="med"/>
            </a:ln>
            <a:effectLst/>
          </p:spPr>
        </p:cxnSp>
        <p:sp>
          <p:nvSpPr>
            <p:cNvPr id="42" name="Скругленный прямоугольник 41"/>
            <p:cNvSpPr/>
            <p:nvPr/>
          </p:nvSpPr>
          <p:spPr>
            <a:xfrm>
              <a:off x="257127" y="2020199"/>
              <a:ext cx="2802703" cy="216024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Теоретическое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181868" y="2031690"/>
              <a:ext cx="2802703" cy="216024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Методическое</a:t>
              </a: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6100997" y="2029408"/>
              <a:ext cx="2802703" cy="216024"/>
            </a:xfrm>
            <a:prstGeom prst="roundRect">
              <a:avLst/>
            </a:prstGeom>
            <a:gradFill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Практическое</a:t>
              </a:r>
            </a:p>
          </p:txBody>
        </p:sp>
        <p:cxnSp>
          <p:nvCxnSpPr>
            <p:cNvPr id="48" name="Прямая со стрелкой 47"/>
            <p:cNvCxnSpPr>
              <a:endCxn id="42" idx="0"/>
            </p:cNvCxnSpPr>
            <p:nvPr/>
          </p:nvCxnSpPr>
          <p:spPr>
            <a:xfrm>
              <a:off x="1658478" y="1876183"/>
              <a:ext cx="1" cy="14401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49" name="Прямая со стрелкой 48"/>
            <p:cNvCxnSpPr>
              <a:stCxn id="39" idx="2"/>
              <a:endCxn id="43" idx="0"/>
            </p:cNvCxnSpPr>
            <p:nvPr/>
          </p:nvCxnSpPr>
          <p:spPr>
            <a:xfrm>
              <a:off x="4581622" y="1893954"/>
              <a:ext cx="1598" cy="13773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cxnSp>
          <p:nvCxnSpPr>
            <p:cNvPr id="50" name="Прямая со стрелкой 49"/>
            <p:cNvCxnSpPr>
              <a:endCxn id="44" idx="0"/>
            </p:cNvCxnSpPr>
            <p:nvPr/>
          </p:nvCxnSpPr>
          <p:spPr>
            <a:xfrm>
              <a:off x="7502349" y="1880747"/>
              <a:ext cx="0" cy="14866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med"/>
            </a:ln>
            <a:effectLst/>
          </p:spPr>
        </p:cxnSp>
        <p:sp>
          <p:nvSpPr>
            <p:cNvPr id="51" name="Скругленный прямоугольник 50"/>
            <p:cNvSpPr/>
            <p:nvPr/>
          </p:nvSpPr>
          <p:spPr>
            <a:xfrm>
              <a:off x="262739" y="2365015"/>
              <a:ext cx="2802703" cy="782799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92075" indent="-920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овладение системой знаний о разных видах профессий;</a:t>
              </a:r>
            </a:p>
            <a:p>
              <a:pPr marL="92075" indent="-920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знание основных понятий, связанных с миром профессий</a:t>
              </a: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3122974" y="2369660"/>
              <a:ext cx="2937603" cy="778154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92075" indent="-92075"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овладение знаниями по реализации программы профессионального самоопределения детей;</a:t>
              </a:r>
            </a:p>
            <a:p>
              <a:pPr marL="92075" indent="-92075"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знание форм организации, методов, приёмов обучения и воспитания;</a:t>
              </a:r>
            </a:p>
            <a:p>
              <a:pPr marL="92075" indent="-92075"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умение анализировать генезис профессионального самоопределения воспитанников</a:t>
              </a: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6100997" y="2369660"/>
              <a:ext cx="2802703" cy="778154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rgbClr val="FF9F3F"/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92075" indent="-920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умение проектировать свою программу профессионального самоопределения;</a:t>
              </a:r>
            </a:p>
            <a:p>
              <a:pPr marL="92075" indent="-92075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ru-RU" sz="800" b="1" kern="0" dirty="0">
                  <a:latin typeface="Calibri"/>
                </a:rPr>
                <a:t>умение устанавливать доброжелательные взаимоотношения детей друг с другом и со взрослыми</a:t>
              </a:r>
            </a:p>
          </p:txBody>
        </p:sp>
        <p:cxnSp>
          <p:nvCxnSpPr>
            <p:cNvPr id="54" name="Прямая со стрелкой 53"/>
            <p:cNvCxnSpPr>
              <a:stCxn id="42" idx="2"/>
              <a:endCxn id="51" idx="0"/>
            </p:cNvCxnSpPr>
            <p:nvPr/>
          </p:nvCxnSpPr>
          <p:spPr>
            <a:xfrm>
              <a:off x="1658479" y="2236223"/>
              <a:ext cx="5612" cy="12879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55" name="Прямая со стрелкой 54"/>
            <p:cNvCxnSpPr>
              <a:stCxn id="43" idx="2"/>
              <a:endCxn id="52" idx="0"/>
            </p:cNvCxnSpPr>
            <p:nvPr/>
          </p:nvCxnSpPr>
          <p:spPr>
            <a:xfrm>
              <a:off x="4583219" y="2247714"/>
              <a:ext cx="8555" cy="12194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56" name="Прямая со стрелкой 55"/>
            <p:cNvCxnSpPr>
              <a:stCxn id="44" idx="2"/>
              <a:endCxn id="53" idx="0"/>
            </p:cNvCxnSpPr>
            <p:nvPr/>
          </p:nvCxnSpPr>
          <p:spPr>
            <a:xfrm>
              <a:off x="7502349" y="2245432"/>
              <a:ext cx="0" cy="1242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sp>
          <p:nvSpPr>
            <p:cNvPr id="57" name="Скругленный прямоугольник 56"/>
            <p:cNvSpPr/>
            <p:nvPr/>
          </p:nvSpPr>
          <p:spPr>
            <a:xfrm>
              <a:off x="1770795" y="3219822"/>
              <a:ext cx="5771858" cy="216024"/>
            </a:xfrm>
            <a:prstGeom prst="roundRect">
              <a:avLst/>
            </a:prstGeom>
            <a:gradFill>
              <a:gsLst>
                <a:gs pos="0">
                  <a:srgbClr val="CDFFE4"/>
                </a:gs>
                <a:gs pos="50000">
                  <a:srgbClr val="53FFA1"/>
                </a:gs>
                <a:gs pos="100000">
                  <a:srgbClr val="00D25F"/>
                </a:gs>
              </a:gsLst>
              <a:lin ang="5400000" scaled="0"/>
            </a:gra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kern="0" dirty="0">
                  <a:solidFill>
                    <a:schemeClr val="tx1"/>
                  </a:solidFill>
                  <a:latin typeface="Calibri"/>
                </a:rPr>
                <a:t>Технология</a:t>
              </a:r>
            </a:p>
          </p:txBody>
        </p:sp>
        <p:cxnSp>
          <p:nvCxnSpPr>
            <p:cNvPr id="58" name="Прямая соединительная линия 57"/>
            <p:cNvCxnSpPr>
              <a:stCxn id="57" idx="1"/>
            </p:cNvCxnSpPr>
            <p:nvPr/>
          </p:nvCxnSpPr>
          <p:spPr>
            <a:xfrm flipH="1">
              <a:off x="107504" y="3327834"/>
              <a:ext cx="1663291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59" name="Прямая соединительная линия 58"/>
            <p:cNvCxnSpPr/>
            <p:nvPr/>
          </p:nvCxnSpPr>
          <p:spPr>
            <a:xfrm flipV="1">
              <a:off x="107504" y="2029408"/>
              <a:ext cx="0" cy="129842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60" name="Прямая соединительная линия 59"/>
            <p:cNvCxnSpPr>
              <a:endCxn id="39" idx="1"/>
            </p:cNvCxnSpPr>
            <p:nvPr/>
          </p:nvCxnSpPr>
          <p:spPr>
            <a:xfrm flipV="1">
              <a:off x="107504" y="1785942"/>
              <a:ext cx="153638" cy="245748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61" name="Прямая соединительная линия 60"/>
            <p:cNvCxnSpPr>
              <a:stCxn id="57" idx="3"/>
            </p:cNvCxnSpPr>
            <p:nvPr/>
          </p:nvCxnSpPr>
          <p:spPr>
            <a:xfrm>
              <a:off x="7542653" y="3327834"/>
              <a:ext cx="1493843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62" name="Прямая со стрелкой 61"/>
            <p:cNvCxnSpPr/>
            <p:nvPr/>
          </p:nvCxnSpPr>
          <p:spPr>
            <a:xfrm flipV="1">
              <a:off x="9036496" y="2020199"/>
              <a:ext cx="0" cy="130763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63" name="Прямая соединительная линия 62"/>
            <p:cNvCxnSpPr>
              <a:endCxn id="39" idx="3"/>
            </p:cNvCxnSpPr>
            <p:nvPr/>
          </p:nvCxnSpPr>
          <p:spPr>
            <a:xfrm flipH="1" flipV="1">
              <a:off x="8902102" y="1785942"/>
              <a:ext cx="134394" cy="234257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sp>
          <p:nvSpPr>
            <p:cNvPr id="64" name="Скругленный прямоугольник 63"/>
            <p:cNvSpPr/>
            <p:nvPr/>
          </p:nvSpPr>
          <p:spPr>
            <a:xfrm>
              <a:off x="257127" y="3568007"/>
              <a:ext cx="2802703" cy="216024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kern="0" dirty="0">
                  <a:solidFill>
                    <a:schemeClr val="tx1"/>
                  </a:solidFill>
                  <a:latin typeface="Calibri"/>
                </a:rPr>
                <a:t>Формы организации учебного процесса</a:t>
              </a: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3181868" y="3579498"/>
              <a:ext cx="2802703" cy="216024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kern="0" dirty="0">
                  <a:solidFill>
                    <a:schemeClr val="tx1"/>
                  </a:solidFill>
                  <a:latin typeface="Calibri"/>
                </a:rPr>
                <a:t>Методы обучения</a:t>
              </a:r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6100997" y="3577216"/>
              <a:ext cx="2802703" cy="216024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b="1" kern="0" dirty="0">
                  <a:solidFill>
                    <a:schemeClr val="tx1"/>
                  </a:solidFill>
                  <a:latin typeface="Calibri"/>
                </a:rPr>
                <a:t>Средства обучения</a:t>
              </a:r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255059" y="3939902"/>
              <a:ext cx="2099601" cy="1080120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800" b="1" kern="0" dirty="0">
                  <a:latin typeface="Calibri"/>
                </a:rPr>
                <a:t>Виды организационного поиска и усвоения знаний, формирование умений: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лекции;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беседы;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консультации;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практика;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экскурсии на предприятия;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деловые игры.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457469" y="3939902"/>
              <a:ext cx="2099601" cy="1080120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ru-RU" sz="800" b="1" kern="0" dirty="0">
                  <a:latin typeface="Calibri"/>
                </a:rPr>
                <a:t>Формы организации контроля и оценки знаний и умений: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lang="ru-RU" sz="800" b="1" kern="0" dirty="0">
                <a:latin typeface="Calibri"/>
              </a:endParaRP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диагностика;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самодиагностика;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защита творческих </a:t>
              </a:r>
              <a:r>
                <a:rPr lang="ru-RU" sz="800" b="1" kern="0" dirty="0" smtClean="0">
                  <a:latin typeface="Calibri"/>
                </a:rPr>
                <a:t>проектов и </a:t>
              </a:r>
              <a:r>
                <a:rPr lang="ru-RU" sz="800" b="1" kern="0" dirty="0">
                  <a:latin typeface="Calibri"/>
                </a:rPr>
                <a:t>др.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4634131" y="3939902"/>
              <a:ext cx="2099601" cy="1080120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исследовательские;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информационно-развивающие;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методы проблемного обучения;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методы активного обучения;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 smtClean="0">
                  <a:latin typeface="Calibri"/>
                </a:rPr>
                <a:t>частично-поисковые и </a:t>
              </a:r>
              <a:r>
                <a:rPr lang="ru-RU" sz="800" b="1" kern="0" dirty="0">
                  <a:latin typeface="Calibri"/>
                </a:rPr>
                <a:t>др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6794371" y="3939902"/>
              <a:ext cx="2099601" cy="1080120"/>
            </a:xfrm>
            <a:prstGeom prst="roundRect">
              <a:avLst/>
            </a:prstGeom>
            <a:gradFill>
              <a:gsLst>
                <a:gs pos="0">
                  <a:srgbClr val="FCE3D8"/>
                </a:gs>
                <a:gs pos="50000">
                  <a:srgbClr val="F7BEA7"/>
                </a:gs>
                <a:gs pos="100000">
                  <a:srgbClr val="F69366"/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ТСО;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учебно-наглядные пособия;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дидактический материал;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компьютерные игры;</a:t>
              </a:r>
            </a:p>
            <a:p>
              <a:pPr marL="92075" marR="0" lvl="0" indent="-9207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ru-RU" sz="800" b="1" kern="0" dirty="0">
                  <a:latin typeface="Calibri"/>
                </a:rPr>
                <a:t>информационные </a:t>
              </a:r>
              <a:r>
                <a:rPr lang="ru-RU" sz="800" b="1" kern="0" dirty="0" smtClean="0">
                  <a:latin typeface="Calibri"/>
                </a:rPr>
                <a:t>материалы и </a:t>
              </a:r>
              <a:r>
                <a:rPr lang="ru-RU" sz="800" b="1" kern="0" dirty="0">
                  <a:latin typeface="Calibri"/>
                </a:rPr>
                <a:t>т.д</a:t>
              </a:r>
              <a:r>
                <a: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>
              <a:off x="1187624" y="3327835"/>
              <a:ext cx="0" cy="25166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8172400" y="3327835"/>
              <a:ext cx="0" cy="24017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73" name="Прямая со стрелкой 72"/>
            <p:cNvCxnSpPr/>
            <p:nvPr/>
          </p:nvCxnSpPr>
          <p:spPr>
            <a:xfrm>
              <a:off x="4624569" y="3457552"/>
              <a:ext cx="0" cy="12194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74" name="Прямая соединительная линия 73"/>
            <p:cNvCxnSpPr>
              <a:stCxn id="64" idx="2"/>
              <a:endCxn id="67" idx="0"/>
            </p:cNvCxnSpPr>
            <p:nvPr/>
          </p:nvCxnSpPr>
          <p:spPr>
            <a:xfrm flipH="1">
              <a:off x="1304860" y="3784031"/>
              <a:ext cx="353619" cy="15587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  <p:cxnSp>
          <p:nvCxnSpPr>
            <p:cNvPr id="75" name="Прямая со стрелкой 74"/>
            <p:cNvCxnSpPr/>
            <p:nvPr/>
          </p:nvCxnSpPr>
          <p:spPr>
            <a:xfrm>
              <a:off x="2195736" y="3784031"/>
              <a:ext cx="387138" cy="15587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76" name="Прямая со стрелкой 75"/>
            <p:cNvCxnSpPr>
              <a:stCxn id="65" idx="2"/>
              <a:endCxn id="69" idx="0"/>
            </p:cNvCxnSpPr>
            <p:nvPr/>
          </p:nvCxnSpPr>
          <p:spPr>
            <a:xfrm>
              <a:off x="4583220" y="3795522"/>
              <a:ext cx="1100712" cy="1443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77" name="Прямая соединительная линия 76"/>
            <p:cNvCxnSpPr>
              <a:stCxn id="66" idx="2"/>
              <a:endCxn id="70" idx="0"/>
            </p:cNvCxnSpPr>
            <p:nvPr/>
          </p:nvCxnSpPr>
          <p:spPr>
            <a:xfrm>
              <a:off x="7502349" y="3793240"/>
              <a:ext cx="341823" cy="14666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none" w="sm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75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-66675"/>
            <a:ext cx="12183839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6" y="4167188"/>
            <a:ext cx="26574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604577" y="330791"/>
            <a:ext cx="9820984" cy="1336083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Повышение квалификации на базе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Института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дополнительного образования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ФГБОУ ВО </a:t>
            </a:r>
            <a:r>
              <a:rPr lang="ru-RU" sz="2000" b="1" dirty="0" err="1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СтГАУ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по программе 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Инновационные технологии профессиональной ориентации</a:t>
            </a: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»</a:t>
            </a:r>
            <a:b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июнь 2019 года</a:t>
            </a:r>
            <a:endParaRPr lang="ru-RU" sz="2000" b="1" dirty="0">
              <a:solidFill>
                <a:srgbClr val="6298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06" y="4167187"/>
            <a:ext cx="26574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51" y="3956633"/>
            <a:ext cx="2938549" cy="220127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32" y="3976185"/>
            <a:ext cx="2938549" cy="220127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88" y="4423357"/>
            <a:ext cx="2938549" cy="2201279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58" y="2227848"/>
            <a:ext cx="2928017" cy="164306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91" y="2032611"/>
            <a:ext cx="2928017" cy="164306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93" y="2032611"/>
            <a:ext cx="2928017" cy="164306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514822" y="289860"/>
            <a:ext cx="9170515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Серия семинаров для волонтеров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2932995" y="1128745"/>
            <a:ext cx="6335822" cy="2476614"/>
          </a:xfrm>
          <a:prstGeom prst="roundRect">
            <a:avLst>
              <a:gd name="adj" fmla="val 8097"/>
            </a:avLst>
          </a:prstGeom>
          <a:solidFill>
            <a:srgbClr val="FFFFFF">
              <a:alpha val="70195"/>
            </a:srgbClr>
          </a:solidFill>
          <a:ln w="9525">
            <a:solidFill>
              <a:srgbClr val="333333"/>
            </a:solidFill>
            <a:prstDash val="dash"/>
            <a:round/>
            <a:headEnd/>
            <a:tailEnd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Основы волонтерской деятельности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Миссия – служение обществу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Эффективная коммуникация как основа сотрудничества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Проектная деятельность в работе волонтеров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Инвестиции в волонтерскую деятельность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Роль масс-медиа в волонтёрской деятельности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Волонтерская деятельность в помощь детям-сиротам</a:t>
            </a: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Инклюзивное </a:t>
            </a:r>
            <a:r>
              <a:rPr lang="ru-RU" altLang="ru-RU" sz="16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волонтерство</a:t>
            </a:r>
            <a:endParaRPr lang="ru-RU" altLang="ru-RU" sz="16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  <a:p>
            <a:pPr marL="0" indent="0"/>
            <a:r>
              <a:rPr lang="ru-RU" altLang="ru-RU" sz="16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Волонтерский навигатор</a:t>
            </a:r>
          </a:p>
        </p:txBody>
      </p:sp>
      <p:pic>
        <p:nvPicPr>
          <p:cNvPr id="14" name="Рисунок 4">
            <a:extLst>
              <a:ext uri="{FF2B5EF4-FFF2-40B4-BE49-F238E27FC236}">
                <a16:creationId xmlns="" xmlns:a16="http://schemas.microsoft.com/office/drawing/2014/main" id="{56666013-357E-4190-8F12-FE97E286F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10" y="2549479"/>
            <a:ext cx="2645480" cy="175904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3">
            <a:extLst>
              <a:ext uri="{FF2B5EF4-FFF2-40B4-BE49-F238E27FC236}">
                <a16:creationId xmlns="" xmlns:a16="http://schemas.microsoft.com/office/drawing/2014/main" id="{7D36CE83-469B-4BBC-AA90-5218BB9265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4930" y="2540511"/>
            <a:ext cx="2672770" cy="1776978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6B82F6-B137-4282-8C38-532BDDC94C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1314" y="4601497"/>
            <a:ext cx="3017835" cy="213845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D69A478-49F0-414D-ACB0-7DA9F3216E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15" y="3885774"/>
            <a:ext cx="2229169" cy="297222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8E6D7F-5937-4A75-8DC5-541F83306C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776" y="4651020"/>
            <a:ext cx="3171028" cy="205094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" y="0"/>
            <a:ext cx="1218383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D609C3-42A9-4834-A405-9E80E660F6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5154044"/>
            <a:ext cx="1989478" cy="163811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12DFBA-8926-4A65-A8A9-B1B2011A79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45" y="1707906"/>
            <a:ext cx="1847463" cy="176173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0066F7B-977F-4F27-8730-0C38BDA617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76" y="2185582"/>
            <a:ext cx="1764439" cy="20202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8A107D5-BBB3-4F3E-B0DF-CCB610F3A1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521" y="1304715"/>
            <a:ext cx="2749203" cy="176173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4367D5A-E938-437C-B748-D769CC6927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426" y="1863737"/>
            <a:ext cx="1726823" cy="18512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44C741C0-F110-45B1-8385-257E068A3E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887" y="2107628"/>
            <a:ext cx="1855821" cy="167728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E9D1325-0A1B-4D4E-8C46-6D0BA57F48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305" y="4235313"/>
            <a:ext cx="2480077" cy="186005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DF89B135-A604-4BA1-9DE5-29A0A67BF85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128" y="4883015"/>
            <a:ext cx="1856543" cy="193336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8401DFF2-F537-4F8E-9860-584186AEA94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80" y="3707707"/>
            <a:ext cx="2761064" cy="18424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4BB536B8-EF3C-4E95-8DCE-3E9564AE63D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94" y="4212717"/>
            <a:ext cx="2510206" cy="188265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142875" y="80196"/>
            <a:ext cx="1657760" cy="1952415"/>
            <a:chOff x="152400" y="0"/>
            <a:chExt cx="2009775" cy="244792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52400" y="133350"/>
              <a:ext cx="2009775" cy="1724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22" descr="D:\Мои документы\Рисунки\Казаки\Платов герб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r="21915"/>
            <a:stretch/>
          </p:blipFill>
          <p:spPr bwMode="auto">
            <a:xfrm>
              <a:off x="247967" y="0"/>
              <a:ext cx="181864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Прямоугольник 20"/>
          <p:cNvSpPr/>
          <p:nvPr/>
        </p:nvSpPr>
        <p:spPr>
          <a:xfrm>
            <a:off x="10210800" y="0"/>
            <a:ext cx="1981200" cy="1913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6"/>
          <p:cNvSpPr>
            <a:spLocks noGrp="1"/>
          </p:cNvSpPr>
          <p:nvPr>
            <p:ph type="title"/>
          </p:nvPr>
        </p:nvSpPr>
        <p:spPr>
          <a:xfrm>
            <a:off x="1751867" y="324232"/>
            <a:ext cx="9170515" cy="632402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Тематическая неделя </a:t>
            </a: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629800"/>
                </a:solidFill>
                <a:latin typeface="Century Gothic" panose="020B0502020202020204" pitchFamily="34" charset="0"/>
                <a:cs typeface="Times New Roman" pitchFamily="18" charset="0"/>
              </a:rPr>
              <a:t>Дороги, которые мы выбираем»</a:t>
            </a:r>
          </a:p>
        </p:txBody>
      </p:sp>
    </p:spTree>
    <p:extLst>
      <p:ext uri="{BB962C8B-B14F-4D97-AF65-F5344CB8AC3E}">
        <p14:creationId xmlns:p14="http://schemas.microsoft.com/office/powerpoint/2010/main" val="39802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Кузнецова О.П.  1</Template>
  <TotalTime>3980</TotalTime>
  <Words>832</Words>
  <Application>Microsoft Office PowerPoint</Application>
  <PresentationFormat>Произвольный</PresentationFormat>
  <Paragraphs>147</Paragraphs>
  <Slides>21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Цели и задачи</vt:lpstr>
      <vt:lpstr>Профориентационная работа с воспитанниками организаций  для детей-сирот и детей, оставшихся без попечения родителей</vt:lpstr>
      <vt:lpstr>Реализация профориентационных модулей</vt:lpstr>
      <vt:lpstr>Сетевая модель профессиональной ориентации</vt:lpstr>
      <vt:lpstr>Модель  педагогического сопровождения профессионального самоопределения детей – сирот и детей,  оставшихся без попечения родителей</vt:lpstr>
      <vt:lpstr>Повышение квалификации на базе Института дополнительного образования ФГБОУ ВО СтГАУ по программе  «Инновационные технологии профессиональной ориентации» июнь 2019 года</vt:lpstr>
      <vt:lpstr>Серия семинаров для волонтеров</vt:lpstr>
      <vt:lpstr>Тематическая неделя  «Дороги, которые мы выбираем»</vt:lpstr>
      <vt:lpstr>Экскурсия в колхоз «Россия»</vt:lpstr>
      <vt:lpstr>Инфо – квест   «Город мастеров»</vt:lpstr>
      <vt:lpstr>Система дистанционного обучения     https://gs-vektor.ru</vt:lpstr>
      <vt:lpstr>Результаты и распространение опыта работы</vt:lpstr>
      <vt:lpstr>Региональный чемпионат  «Молодые профессионалы» (WorldSkills Junior Russia)  2021 год </vt:lpstr>
      <vt:lpstr>Всероссийский  «Проектный офис»  на встрече представителей  муниципалитетов России «Родом из детства» г.Изобильный    28 мая 2019 года</vt:lpstr>
      <vt:lpstr>Всероссийский форум «Сильные идеи для нового времени» 2020 год</vt:lpstr>
      <vt:lpstr>Краевой научно-практический семинар в формате видеоконференции «Внедрение эффективных технологий и методик профессиональной ориентации  детей-сирот и детей, оставшихся без попечения родителей, в Ставропольском крае»  ст. Григорополисская   23 июня 2020 года</vt:lpstr>
      <vt:lpstr>Краевой семинар «Модель успешной социализации детей-инвалидов и детей с ограниченными возможностями здоровья» Министерства образования Ставропольского края на базе ГКОУ «Специальная (коррекционная) общеобразовательная школа-интернат №25» с. Красногвардейское  15 марта 2019 года </vt:lpstr>
      <vt:lpstr>X Всероссийская выставка -  форум Фонда поддержки детей, находящихся в трудной жизненной ситуации «Вместе – ради детей!  Национальные цели. Десятилетие детства» г. Калуга  1 октября  2019 года </vt:lpstr>
      <vt:lpstr>XI Всероссийский форум Фонда поддержки детей, находящихся в трудной жизненной ситуации «Вместе – ради детей!» г. Ставрополь 10 ноября  2020 года Профессиональный диалог «Подготовка детей, находящихся в трудной жизненной ситуации, к самостоятельной жизни»</vt:lpstr>
      <vt:lpstr>Конкурс Уполномоченного при Президенте Российской Федерации  по правам ребенка «Вектор детства - 2021»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Александровна</dc:creator>
  <cp:lastModifiedBy>user</cp:lastModifiedBy>
  <cp:revision>320</cp:revision>
  <cp:lastPrinted>2020-10-16T08:30:29Z</cp:lastPrinted>
  <dcterms:created xsi:type="dcterms:W3CDTF">2014-02-11T07:08:04Z</dcterms:created>
  <dcterms:modified xsi:type="dcterms:W3CDTF">2021-06-23T19:30:15Z</dcterms:modified>
</cp:coreProperties>
</file>